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2"/>
  </p:sldMasterIdLst>
  <p:notesMasterIdLst>
    <p:notesMasterId r:id="rId22"/>
  </p:notesMasterIdLst>
  <p:handoutMasterIdLst>
    <p:handoutMasterId r:id="rId23"/>
  </p:handoutMasterIdLst>
  <p:sldIdLst>
    <p:sldId id="256" r:id="rId3"/>
    <p:sldId id="261" r:id="rId4"/>
    <p:sldId id="262" r:id="rId5"/>
    <p:sldId id="264" r:id="rId6"/>
    <p:sldId id="265" r:id="rId7"/>
    <p:sldId id="266" r:id="rId8"/>
    <p:sldId id="267" r:id="rId9"/>
    <p:sldId id="268" r:id="rId10"/>
    <p:sldId id="269" r:id="rId11"/>
    <p:sldId id="270" r:id="rId12"/>
    <p:sldId id="271" r:id="rId13"/>
    <p:sldId id="272" r:id="rId14"/>
    <p:sldId id="273" r:id="rId15"/>
    <p:sldId id="263" r:id="rId16"/>
    <p:sldId id="274" r:id="rId17"/>
    <p:sldId id="275" r:id="rId18"/>
    <p:sldId id="276" r:id="rId19"/>
    <p:sldId id="277" r:id="rId20"/>
    <p:sldId id="26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498" autoAdjust="0"/>
  </p:normalViewPr>
  <p:slideViewPr>
    <p:cSldViewPr snapToGrid="0">
      <p:cViewPr varScale="1">
        <p:scale>
          <a:sx n="88" d="100"/>
          <a:sy n="88" d="100"/>
        </p:scale>
        <p:origin x="1416"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03/01/2023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03/01/2023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commented the @AutoWired annotation in the left screenshot as it was there for the constructor injection. In right screenshot we have given @Autowired with the setter method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72045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any method for dependency injection by using @AutoWired annotation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4039316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229384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only step we need to implement field injection</a:t>
            </a:r>
          </a:p>
          <a:p>
            <a:endParaRPr lang="en-US" dirty="0"/>
          </a:p>
          <a:p>
            <a:r>
              <a:rPr lang="en-US" dirty="0"/>
              <a:t>There are so many injection, which injection should we use?</a:t>
            </a:r>
          </a:p>
          <a:p>
            <a:endParaRPr lang="en-US" dirty="0"/>
          </a:p>
          <a:p>
            <a:r>
              <a:rPr lang="en-US" dirty="0"/>
              <a:t>Answer(By Instructor) – Choose any one of them and stay consistent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2000567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1805523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earlier implementations we have only one implementation of </a:t>
            </a:r>
            <a:r>
              <a:rPr lang="en-US" dirty="0" err="1"/>
              <a:t>FortuneService</a:t>
            </a:r>
            <a:r>
              <a:rPr lang="en-US" dirty="0"/>
              <a:t> i.e. </a:t>
            </a:r>
            <a:r>
              <a:rPr lang="en-US" dirty="0" err="1"/>
              <a:t>HappyFortuneService</a:t>
            </a:r>
            <a:r>
              <a:rPr lang="en-US" dirty="0"/>
              <a:t> but here we have implemented three more and we will get the error in this case.</a:t>
            </a:r>
          </a:p>
          <a:p>
            <a:endParaRPr lang="en-US" dirty="0"/>
          </a:p>
          <a:p>
            <a:r>
              <a:rPr lang="en-US" dirty="0"/>
              <a:t>Error will be - Caused by: org.springframework.beans.factory.NoUniqueBeanDefinitionException: No qualifying bean of type '</a:t>
            </a:r>
            <a:r>
              <a:rPr lang="en-US" dirty="0" err="1"/>
              <a:t>com.example.demo.javaAnnotations.FortuneService</a:t>
            </a:r>
            <a:r>
              <a:rPr lang="en-US" dirty="0"/>
              <a:t>' available: expected single matching bean but found 4: databaseFortuneService,happyFortuneService,randomService,RESTFortuneService</a:t>
            </a:r>
          </a:p>
          <a:p>
            <a:endParaRPr lang="en-US" dirty="0"/>
          </a:p>
          <a:p>
            <a:r>
              <a:rPr lang="en-US" dirty="0" err="1"/>
              <a:t>So,we</a:t>
            </a:r>
            <a:r>
              <a:rPr lang="en-US" dirty="0"/>
              <a:t> need to give qualifier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203562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written bean id as </a:t>
            </a:r>
            <a:r>
              <a:rPr lang="en-US" dirty="0" err="1"/>
              <a:t>happyFortuneService</a:t>
            </a:r>
            <a:r>
              <a:rPr lang="en-US" dirty="0"/>
              <a:t> as by default it must start with small letter of class name .Class name - </a:t>
            </a:r>
            <a:r>
              <a:rPr lang="en-US" dirty="0" err="1"/>
              <a:t>HappyFortuneService</a:t>
            </a:r>
            <a:r>
              <a:rPr lang="en-US" dirty="0"/>
              <a:t>, bean id - </a:t>
            </a:r>
            <a:r>
              <a:rPr lang="en-US" dirty="0" err="1"/>
              <a:t>happyFortuneService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2917385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 codes of the files will be </a:t>
            </a:r>
            <a:r>
              <a:rPr lang="en-US" dirty="0" err="1"/>
              <a:t>same.We</a:t>
            </a:r>
            <a:r>
              <a:rPr lang="en-US" dirty="0"/>
              <a:t> will get the random string as an output from the data array(left screen)</a:t>
            </a:r>
          </a:p>
          <a:p>
            <a:endParaRPr lang="en-US" dirty="0"/>
          </a:p>
          <a:p>
            <a:endParaRPr lang="en-US" dirty="0"/>
          </a:p>
          <a:p>
            <a:r>
              <a:rPr lang="en-US" dirty="0"/>
              <a:t>Annotations - Default Bean Names ... and the Special Case</a:t>
            </a:r>
          </a:p>
          <a:p>
            <a:endParaRPr lang="en-US" dirty="0"/>
          </a:p>
          <a:p>
            <a:r>
              <a:rPr lang="en-US" dirty="0"/>
              <a:t>In general, when using Annotations, for the default bean name, Spring uses the following rule.</a:t>
            </a:r>
          </a:p>
          <a:p>
            <a:endParaRPr lang="en-US" dirty="0"/>
          </a:p>
          <a:p>
            <a:r>
              <a:rPr lang="en-US" dirty="0"/>
              <a:t>If the annotation's value doesn't indicate a bean name, an appropriate name will be built based on the short name of the class (with the first letter lower-cased).</a:t>
            </a:r>
          </a:p>
          <a:p>
            <a:endParaRPr lang="en-US" dirty="0"/>
          </a:p>
          <a:p>
            <a:r>
              <a:rPr lang="en-US" dirty="0"/>
              <a:t>For example:</a:t>
            </a:r>
          </a:p>
          <a:p>
            <a:endParaRPr lang="en-US" dirty="0"/>
          </a:p>
          <a:p>
            <a:r>
              <a:rPr lang="en-US" dirty="0" err="1"/>
              <a:t>HappyFortuneService</a:t>
            </a:r>
            <a:r>
              <a:rPr lang="en-US" dirty="0"/>
              <a:t> --&gt; </a:t>
            </a:r>
            <a:r>
              <a:rPr lang="en-US" dirty="0" err="1"/>
              <a:t>happyFortuneService</a:t>
            </a:r>
            <a:endParaRPr lang="en-US" dirty="0"/>
          </a:p>
          <a:p>
            <a:endParaRPr lang="en-US" dirty="0"/>
          </a:p>
          <a:p>
            <a:pPr algn="l"/>
            <a:r>
              <a:rPr lang="en-US" b="0" i="0" dirty="0">
                <a:solidFill>
                  <a:srgbClr val="1C1D1F"/>
                </a:solidFill>
                <a:effectLst/>
                <a:latin typeface="udemy sans"/>
              </a:rPr>
              <a:t>However, for the </a:t>
            </a:r>
            <a:r>
              <a:rPr lang="en-US" b="1" i="0" dirty="0">
                <a:solidFill>
                  <a:srgbClr val="1C1D1F"/>
                </a:solidFill>
                <a:effectLst/>
                <a:latin typeface="udemy sans"/>
              </a:rPr>
              <a:t>special case of when BOTH the first and second characters of the class name are upper case</a:t>
            </a:r>
            <a:r>
              <a:rPr lang="en-US" b="0" i="0" dirty="0">
                <a:solidFill>
                  <a:srgbClr val="1C1D1F"/>
                </a:solidFill>
                <a:effectLst/>
                <a:latin typeface="udemy sans"/>
              </a:rPr>
              <a:t>, then the </a:t>
            </a:r>
            <a:r>
              <a:rPr lang="en-US" b="1" i="0" dirty="0">
                <a:solidFill>
                  <a:srgbClr val="1C1D1F"/>
                </a:solidFill>
                <a:effectLst/>
                <a:latin typeface="udemy sans"/>
              </a:rPr>
              <a:t>name is NOT converted</a:t>
            </a:r>
            <a:r>
              <a:rPr lang="en-US" b="0" i="0" dirty="0">
                <a:solidFill>
                  <a:srgbClr val="1C1D1F"/>
                </a:solidFill>
                <a:effectLst/>
                <a:latin typeface="udemy sans"/>
              </a:rPr>
              <a:t>.</a:t>
            </a:r>
          </a:p>
          <a:p>
            <a:pPr algn="l"/>
            <a:r>
              <a:rPr lang="en-US" b="0" i="0" dirty="0">
                <a:solidFill>
                  <a:srgbClr val="1C1D1F"/>
                </a:solidFill>
                <a:effectLst/>
                <a:latin typeface="udemy sans"/>
              </a:rPr>
              <a:t>For the case of </a:t>
            </a:r>
            <a:r>
              <a:rPr lang="en-US" b="0" i="0" dirty="0" err="1">
                <a:solidFill>
                  <a:srgbClr val="1C1D1F"/>
                </a:solidFill>
                <a:effectLst/>
                <a:latin typeface="udemy sans"/>
              </a:rPr>
              <a:t>RESTFortuneService</a:t>
            </a:r>
            <a:endParaRPr lang="en-US" b="0" i="0" dirty="0">
              <a:solidFill>
                <a:srgbClr val="1C1D1F"/>
              </a:solidFill>
              <a:effectLst/>
              <a:latin typeface="udemy sans"/>
            </a:endParaRPr>
          </a:p>
          <a:p>
            <a:pPr algn="l"/>
            <a:r>
              <a:rPr lang="en-US" b="0" i="0" dirty="0" err="1">
                <a:solidFill>
                  <a:srgbClr val="1C1D1F"/>
                </a:solidFill>
                <a:effectLst/>
                <a:latin typeface="udemy sans"/>
              </a:rPr>
              <a:t>RESTFortuneService</a:t>
            </a:r>
            <a:r>
              <a:rPr lang="en-US" b="0" i="0" dirty="0">
                <a:solidFill>
                  <a:srgbClr val="1C1D1F"/>
                </a:solidFill>
                <a:effectLst/>
                <a:latin typeface="udemy sans"/>
              </a:rPr>
              <a:t> --&gt; </a:t>
            </a:r>
            <a:r>
              <a:rPr lang="en-US" b="0" i="0" dirty="0" err="1">
                <a:solidFill>
                  <a:srgbClr val="1C1D1F"/>
                </a:solidFill>
                <a:effectLst/>
                <a:latin typeface="udemy sans"/>
              </a:rPr>
              <a:t>RESTFortuneService</a:t>
            </a:r>
            <a:endParaRPr lang="en-US" b="0" i="0" dirty="0">
              <a:solidFill>
                <a:srgbClr val="1C1D1F"/>
              </a:solidFill>
              <a:effectLst/>
              <a:latin typeface="udemy sans"/>
            </a:endParaRPr>
          </a:p>
          <a:p>
            <a:pPr algn="l"/>
            <a:r>
              <a:rPr lang="en-US" b="0" i="1" dirty="0">
                <a:solidFill>
                  <a:srgbClr val="1C1D1F"/>
                </a:solidFill>
                <a:effectLst/>
                <a:latin typeface="udemy sans"/>
              </a:rPr>
              <a:t>No conversion</a:t>
            </a:r>
            <a:r>
              <a:rPr lang="en-US" b="0" i="0" dirty="0">
                <a:solidFill>
                  <a:srgbClr val="1C1D1F"/>
                </a:solidFill>
                <a:effectLst/>
                <a:latin typeface="udemy sans"/>
              </a:rPr>
              <a:t> since the first two characters are upper case.</a:t>
            </a:r>
          </a:p>
          <a:p>
            <a:pPr algn="l"/>
            <a:r>
              <a:rPr lang="en-US" b="0" i="0" dirty="0">
                <a:solidFill>
                  <a:srgbClr val="1C1D1F"/>
                </a:solidFill>
                <a:effectLst/>
                <a:latin typeface="udemy sans"/>
              </a:rPr>
              <a:t>Behind the scenes, Spring uses the </a:t>
            </a:r>
            <a:r>
              <a:rPr lang="en-US" b="1" i="0" dirty="0">
                <a:solidFill>
                  <a:srgbClr val="1C1D1F"/>
                </a:solidFill>
                <a:effectLst/>
                <a:latin typeface="udemy sans"/>
              </a:rPr>
              <a:t>Java Beans </a:t>
            </a:r>
            <a:r>
              <a:rPr lang="en-US" b="1" i="0" dirty="0" err="1">
                <a:solidFill>
                  <a:srgbClr val="1C1D1F"/>
                </a:solidFill>
                <a:effectLst/>
                <a:latin typeface="udemy sans"/>
              </a:rPr>
              <a:t>Introspector</a:t>
            </a:r>
            <a:r>
              <a:rPr lang="en-US" b="0" i="0" dirty="0">
                <a:solidFill>
                  <a:srgbClr val="1C1D1F"/>
                </a:solidFill>
                <a:effectLst/>
                <a:latin typeface="udemy sans"/>
              </a:rPr>
              <a:t> to generate the default bean name. Here's a screenshot of the documentation for the key method.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1347606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@Qualifier with Constructors</a:t>
            </a:r>
          </a:p>
          <a:p>
            <a:r>
              <a:rPr lang="en-US" dirty="0"/>
              <a:t>@Qualifier is a nice feature, but it is tricky when used with Constructors.</a:t>
            </a:r>
          </a:p>
          <a:p>
            <a:endParaRPr lang="en-US" dirty="0"/>
          </a:p>
          <a:p>
            <a:r>
              <a:rPr lang="en-US" dirty="0"/>
              <a:t>The syntax is much different from other examples and not exactly intuitive.  Consider this the "deep end of the pool" when it comes to Spring configuration LOL :-)</a:t>
            </a:r>
          </a:p>
          <a:p>
            <a:endParaRPr lang="en-US" dirty="0"/>
          </a:p>
          <a:p>
            <a:r>
              <a:rPr lang="en-US" dirty="0"/>
              <a:t>You have to place the @Qualifier annotation inside of the constructor arguments. </a:t>
            </a:r>
          </a:p>
          <a:p>
            <a:endParaRPr lang="en-US" dirty="0"/>
          </a:p>
          <a:p>
            <a:r>
              <a:rPr lang="en-US" dirty="0"/>
              <a:t>Here's an example from our classroom example. I updated it to make use of constructor injection, with @Autowired and @Qualifier. Make note of the code in bold below:</a:t>
            </a:r>
          </a:p>
          <a:p>
            <a:endParaRPr lang="en-US" dirty="0"/>
          </a:p>
          <a:p>
            <a:r>
              <a:rPr lang="en-US" dirty="0"/>
              <a:t>---</a:t>
            </a:r>
          </a:p>
          <a:p>
            <a:r>
              <a:rPr lang="en-US" dirty="0"/>
              <a:t>package com.luv2code.springdemo;</a:t>
            </a:r>
          </a:p>
          <a:p>
            <a:endParaRPr lang="en-US" dirty="0"/>
          </a:p>
          <a:p>
            <a:r>
              <a:rPr lang="en-US" dirty="0"/>
              <a:t>import </a:t>
            </a:r>
            <a:r>
              <a:rPr lang="en-US" dirty="0" err="1"/>
              <a:t>org.springframework.beans.factory.annotation.Autowired</a:t>
            </a:r>
            <a:r>
              <a:rPr lang="en-US" dirty="0"/>
              <a:t>;</a:t>
            </a:r>
          </a:p>
          <a:p>
            <a:endParaRPr lang="en-US" dirty="0"/>
          </a:p>
          <a:p>
            <a:r>
              <a:rPr lang="en-US" dirty="0"/>
              <a:t>import </a:t>
            </a:r>
            <a:r>
              <a:rPr lang="en-US" dirty="0" err="1"/>
              <a:t>org.springframework.beans.factory.annotation.Qualifier</a:t>
            </a:r>
            <a:r>
              <a:rPr lang="en-US" dirty="0"/>
              <a:t>;</a:t>
            </a:r>
          </a:p>
          <a:p>
            <a:r>
              <a:rPr lang="en-US" dirty="0"/>
              <a:t>import </a:t>
            </a:r>
            <a:r>
              <a:rPr lang="en-US" dirty="0" err="1"/>
              <a:t>org.springframework.stereotype.Component</a:t>
            </a:r>
            <a:r>
              <a:rPr lang="en-US" dirty="0"/>
              <a:t>;</a:t>
            </a:r>
          </a:p>
          <a:p>
            <a:endParaRPr lang="en-US" dirty="0"/>
          </a:p>
          <a:p>
            <a:r>
              <a:rPr lang="en-US" dirty="0"/>
              <a:t>@Component</a:t>
            </a:r>
          </a:p>
          <a:p>
            <a:r>
              <a:rPr lang="en-US" dirty="0"/>
              <a:t>public class </a:t>
            </a:r>
            <a:r>
              <a:rPr lang="en-US" dirty="0" err="1"/>
              <a:t>TennisCoach</a:t>
            </a:r>
            <a:r>
              <a:rPr lang="en-US" dirty="0"/>
              <a:t> implements Coach {</a:t>
            </a:r>
          </a:p>
          <a:p>
            <a:endParaRPr lang="en-US" dirty="0"/>
          </a:p>
          <a:p>
            <a:r>
              <a:rPr lang="en-US" dirty="0"/>
              <a:t>    private </a:t>
            </a:r>
            <a:r>
              <a:rPr lang="en-US" dirty="0" err="1"/>
              <a:t>FortuneService</a:t>
            </a:r>
            <a:r>
              <a:rPr lang="en-US" dirty="0"/>
              <a:t> </a:t>
            </a:r>
            <a:r>
              <a:rPr lang="en-US" dirty="0" err="1"/>
              <a:t>fortuneService</a:t>
            </a:r>
            <a:r>
              <a:rPr lang="en-US" dirty="0"/>
              <a:t>;</a:t>
            </a:r>
          </a:p>
          <a:p>
            <a:endParaRPr lang="en-US" dirty="0"/>
          </a:p>
          <a:p>
            <a:r>
              <a:rPr lang="en-US" dirty="0"/>
              <a:t>    // define a default constructor</a:t>
            </a:r>
          </a:p>
          <a:p>
            <a:r>
              <a:rPr lang="en-US" dirty="0"/>
              <a:t>    public </a:t>
            </a:r>
            <a:r>
              <a:rPr lang="en-US" dirty="0" err="1"/>
              <a:t>TennisCoach</a:t>
            </a:r>
            <a:r>
              <a:rPr lang="en-US" dirty="0"/>
              <a:t>() {</a:t>
            </a:r>
          </a:p>
          <a:p>
            <a:r>
              <a:rPr lang="en-US" dirty="0"/>
              <a:t>        </a:t>
            </a:r>
            <a:r>
              <a:rPr lang="en-US" dirty="0" err="1"/>
              <a:t>System.out.println</a:t>
            </a:r>
            <a:r>
              <a:rPr lang="en-US" dirty="0"/>
              <a:t>("&gt;&gt; </a:t>
            </a:r>
            <a:r>
              <a:rPr lang="en-US" dirty="0" err="1"/>
              <a:t>TennisCoach</a:t>
            </a:r>
            <a:r>
              <a:rPr lang="en-US" dirty="0"/>
              <a:t>: inside default constructor");</a:t>
            </a:r>
          </a:p>
          <a:p>
            <a:r>
              <a:rPr lang="en-US" dirty="0"/>
              <a:t>    }</a:t>
            </a:r>
          </a:p>
          <a:p>
            <a:r>
              <a:rPr lang="en-US" dirty="0"/>
              <a:t>    </a:t>
            </a:r>
          </a:p>
          <a:p>
            <a:r>
              <a:rPr lang="en-US" dirty="0"/>
              <a:t>    @Autowired</a:t>
            </a:r>
          </a:p>
          <a:p>
            <a:r>
              <a:rPr lang="en-US" dirty="0"/>
              <a:t>    public </a:t>
            </a:r>
            <a:r>
              <a:rPr lang="en-US" dirty="0" err="1"/>
              <a:t>TennisCoach</a:t>
            </a:r>
            <a:r>
              <a:rPr lang="en-US" dirty="0"/>
              <a:t>(@Qualifier("randomFortuneService") </a:t>
            </a:r>
            <a:r>
              <a:rPr lang="en-US" dirty="0" err="1"/>
              <a:t>FortuneService</a:t>
            </a:r>
            <a:r>
              <a:rPr lang="en-US" dirty="0"/>
              <a:t> </a:t>
            </a:r>
            <a:r>
              <a:rPr lang="en-US" dirty="0" err="1"/>
              <a:t>theFortuneService</a:t>
            </a:r>
            <a:r>
              <a:rPr lang="en-US" dirty="0"/>
              <a:t>) {</a:t>
            </a:r>
          </a:p>
          <a:p>
            <a:endParaRPr lang="en-US" dirty="0"/>
          </a:p>
          <a:p>
            <a:r>
              <a:rPr lang="en-US" dirty="0"/>
              <a:t>        </a:t>
            </a:r>
            <a:r>
              <a:rPr lang="en-US" dirty="0" err="1"/>
              <a:t>System.out.println</a:t>
            </a:r>
            <a:r>
              <a:rPr lang="en-US" dirty="0"/>
              <a:t>("&gt;&gt; </a:t>
            </a:r>
            <a:r>
              <a:rPr lang="en-US" dirty="0" err="1"/>
              <a:t>TennisCoach</a:t>
            </a:r>
            <a:r>
              <a:rPr lang="en-US" dirty="0"/>
              <a:t>: inside constructor using @autowired and @qualifier");</a:t>
            </a:r>
          </a:p>
          <a:p>
            <a:r>
              <a:rPr lang="en-US" dirty="0"/>
              <a:t>        </a:t>
            </a:r>
          </a:p>
          <a:p>
            <a:r>
              <a:rPr lang="en-US" dirty="0"/>
              <a:t>        </a:t>
            </a:r>
            <a:r>
              <a:rPr lang="en-US" dirty="0" err="1"/>
              <a:t>fortuneService</a:t>
            </a:r>
            <a:r>
              <a:rPr lang="en-US" dirty="0"/>
              <a:t> = </a:t>
            </a:r>
            <a:r>
              <a:rPr lang="en-US" dirty="0" err="1"/>
              <a:t>theFortuneService</a:t>
            </a:r>
            <a:r>
              <a:rPr lang="en-US" dirty="0"/>
              <a:t>;</a:t>
            </a:r>
          </a:p>
          <a:p>
            <a:r>
              <a:rPr lang="en-US" dirty="0"/>
              <a:t>    }</a:t>
            </a:r>
          </a:p>
          <a:p>
            <a:r>
              <a:rPr lang="en-US" dirty="0"/>
              <a:t>       </a:t>
            </a:r>
          </a:p>
          <a:p>
            <a:r>
              <a:rPr lang="en-US" dirty="0"/>
              <a:t>    </a:t>
            </a:r>
          </a:p>
          <a:p>
            <a:r>
              <a:rPr lang="en-US" dirty="0"/>
              <a:t>    /*</a:t>
            </a:r>
          </a:p>
          <a:p>
            <a:r>
              <a:rPr lang="en-US" dirty="0"/>
              <a:t>    @Autowired</a:t>
            </a:r>
          </a:p>
          <a:p>
            <a:r>
              <a:rPr lang="en-US" dirty="0"/>
              <a:t>    public void </a:t>
            </a:r>
            <a:r>
              <a:rPr lang="en-US" dirty="0" err="1"/>
              <a:t>doSomeCrazyStuff</a:t>
            </a:r>
            <a:r>
              <a:rPr lang="en-US" dirty="0"/>
              <a:t>(</a:t>
            </a:r>
            <a:r>
              <a:rPr lang="en-US" dirty="0" err="1"/>
              <a:t>FortuneService</a:t>
            </a:r>
            <a:r>
              <a:rPr lang="en-US" dirty="0"/>
              <a:t> </a:t>
            </a:r>
            <a:r>
              <a:rPr lang="en-US" dirty="0" err="1"/>
              <a:t>theFortuneService</a:t>
            </a:r>
            <a:r>
              <a:rPr lang="en-US" dirty="0"/>
              <a:t>) {</a:t>
            </a:r>
          </a:p>
          <a:p>
            <a:r>
              <a:rPr lang="en-US" dirty="0"/>
              <a:t>        </a:t>
            </a:r>
            <a:r>
              <a:rPr lang="en-US" dirty="0" err="1"/>
              <a:t>System.out.println</a:t>
            </a:r>
            <a:r>
              <a:rPr lang="en-US" dirty="0"/>
              <a:t>("&gt;&gt; </a:t>
            </a:r>
            <a:r>
              <a:rPr lang="en-US" dirty="0" err="1"/>
              <a:t>TennisCoach</a:t>
            </a:r>
            <a:r>
              <a:rPr lang="en-US" dirty="0"/>
              <a:t>: inside </a:t>
            </a:r>
            <a:r>
              <a:rPr lang="en-US" dirty="0" err="1"/>
              <a:t>doSomeCrazyStuff</a:t>
            </a:r>
            <a:r>
              <a:rPr lang="en-US" dirty="0"/>
              <a:t>() method");</a:t>
            </a:r>
          </a:p>
          <a:p>
            <a:r>
              <a:rPr lang="en-US" dirty="0"/>
              <a:t>        </a:t>
            </a:r>
            <a:r>
              <a:rPr lang="en-US" dirty="0" err="1"/>
              <a:t>fortuneService</a:t>
            </a:r>
            <a:r>
              <a:rPr lang="en-US" dirty="0"/>
              <a:t> = </a:t>
            </a:r>
            <a:r>
              <a:rPr lang="en-US" dirty="0" err="1"/>
              <a:t>theFortuneService</a:t>
            </a:r>
            <a:r>
              <a:rPr lang="en-US" dirty="0"/>
              <a:t>;</a:t>
            </a:r>
          </a:p>
          <a:p>
            <a:r>
              <a:rPr lang="en-US" dirty="0"/>
              <a:t>    }</a:t>
            </a:r>
          </a:p>
          <a:p>
            <a:r>
              <a:rPr lang="en-US" dirty="0"/>
              <a:t>    */</a:t>
            </a:r>
          </a:p>
          <a:p>
            <a:r>
              <a:rPr lang="en-US" dirty="0"/>
              <a:t>    </a:t>
            </a:r>
          </a:p>
          <a:p>
            <a:r>
              <a:rPr lang="en-US" dirty="0"/>
              <a:t>    /*</a:t>
            </a:r>
          </a:p>
          <a:p>
            <a:r>
              <a:rPr lang="en-US" dirty="0"/>
              <a:t>    @Autowired</a:t>
            </a:r>
          </a:p>
          <a:p>
            <a:r>
              <a:rPr lang="en-US" dirty="0"/>
              <a:t>    public </a:t>
            </a:r>
            <a:r>
              <a:rPr lang="en-US" dirty="0" err="1"/>
              <a:t>TennisCoach</a:t>
            </a:r>
            <a:r>
              <a:rPr lang="en-US" dirty="0"/>
              <a:t>(</a:t>
            </a:r>
            <a:r>
              <a:rPr lang="en-US" dirty="0" err="1"/>
              <a:t>FortuneService</a:t>
            </a:r>
            <a:r>
              <a:rPr lang="en-US" dirty="0"/>
              <a:t> </a:t>
            </a:r>
            <a:r>
              <a:rPr lang="en-US" dirty="0" err="1"/>
              <a:t>theFortuneService</a:t>
            </a:r>
            <a:r>
              <a:rPr lang="en-US" dirty="0"/>
              <a:t>) {</a:t>
            </a:r>
          </a:p>
          <a:p>
            <a:r>
              <a:rPr lang="en-US" dirty="0"/>
              <a:t>        </a:t>
            </a:r>
            <a:r>
              <a:rPr lang="en-US" dirty="0" err="1"/>
              <a:t>fortuneService</a:t>
            </a:r>
            <a:r>
              <a:rPr lang="en-US" dirty="0"/>
              <a:t> = </a:t>
            </a:r>
            <a:r>
              <a:rPr lang="en-US" dirty="0" err="1"/>
              <a:t>theFortuneService</a:t>
            </a:r>
            <a:r>
              <a:rPr lang="en-US" dirty="0"/>
              <a:t>;</a:t>
            </a:r>
          </a:p>
          <a:p>
            <a:r>
              <a:rPr lang="en-US" dirty="0"/>
              <a:t>    }</a:t>
            </a:r>
          </a:p>
          <a:p>
            <a:r>
              <a:rPr lang="en-US" dirty="0"/>
              <a:t>    */</a:t>
            </a:r>
          </a:p>
          <a:p>
            <a:r>
              <a:rPr lang="en-US" dirty="0"/>
              <a:t>    </a:t>
            </a:r>
          </a:p>
          <a:p>
            <a:r>
              <a:rPr lang="en-US" dirty="0"/>
              <a:t>    @Override</a:t>
            </a:r>
          </a:p>
          <a:p>
            <a:r>
              <a:rPr lang="en-US" dirty="0"/>
              <a:t>    public String </a:t>
            </a:r>
            <a:r>
              <a:rPr lang="en-US" dirty="0" err="1"/>
              <a:t>getDailyWorkout</a:t>
            </a:r>
            <a:r>
              <a:rPr lang="en-US" dirty="0"/>
              <a:t>() {</a:t>
            </a:r>
          </a:p>
          <a:p>
            <a:r>
              <a:rPr lang="en-US" dirty="0"/>
              <a:t>        return "Practice your backhand volley";</a:t>
            </a:r>
          </a:p>
          <a:p>
            <a:r>
              <a:rPr lang="en-US" dirty="0"/>
              <a:t>    }</a:t>
            </a:r>
          </a:p>
          <a:p>
            <a:endParaRPr lang="en-US" dirty="0"/>
          </a:p>
          <a:p>
            <a:r>
              <a:rPr lang="en-US" dirty="0"/>
              <a:t>    @Override</a:t>
            </a:r>
          </a:p>
          <a:p>
            <a:r>
              <a:rPr lang="en-US" dirty="0"/>
              <a:t>    public String </a:t>
            </a:r>
            <a:r>
              <a:rPr lang="en-US" dirty="0" err="1"/>
              <a:t>getDailyFortune</a:t>
            </a:r>
            <a:r>
              <a:rPr lang="en-US" dirty="0"/>
              <a:t>() {</a:t>
            </a:r>
          </a:p>
          <a:p>
            <a:r>
              <a:rPr lang="en-US" dirty="0"/>
              <a:t>        return </a:t>
            </a:r>
            <a:r>
              <a:rPr lang="en-US" dirty="0" err="1"/>
              <a:t>fortuneService.getFortune</a:t>
            </a:r>
            <a:r>
              <a:rPr lang="en-US" dirty="0"/>
              <a:t>();</a:t>
            </a:r>
          </a:p>
          <a:p>
            <a:r>
              <a:rPr lang="en-US" dirty="0"/>
              <a:t>    }</a:t>
            </a:r>
          </a:p>
          <a:p>
            <a:endParaRPr lang="en-US" dirty="0"/>
          </a:p>
          <a:p>
            <a:r>
              <a:rPr lang="en-US" dirty="0"/>
              <a:t>}</a:t>
            </a:r>
          </a:p>
          <a:p>
            <a:endParaRPr lang="en-US" dirty="0"/>
          </a:p>
          <a:p>
            <a:r>
              <a:rPr lang="en-US" dirty="0"/>
              <a:t>---</a:t>
            </a:r>
          </a:p>
          <a:p>
            <a:endParaRPr lang="en-US" dirty="0"/>
          </a:p>
          <a:p>
            <a:r>
              <a:rPr lang="en-US" dirty="0"/>
              <a:t>For detailed documentation on using @Qualifier with Constructors, see this link in the Spring Reference Manual</a:t>
            </a:r>
          </a:p>
          <a:p>
            <a:endParaRPr lang="en-US" dirty="0"/>
          </a:p>
          <a:p>
            <a:r>
              <a:rPr lang="en-US" dirty="0"/>
              <a:t>https://docs.spring.io/spring/docs/current/spring-framework-reference/core.html#beans-autowired-annotation-qualifiers</a:t>
            </a:r>
          </a:p>
          <a:p>
            <a:endParaRPr lang="en-US" dirty="0"/>
          </a:p>
          <a:p>
            <a:endParaRPr lang="en-US" dirty="0"/>
          </a:p>
          <a:p>
            <a:r>
              <a:rPr lang="en-US" dirty="0"/>
              <a:t> ====</a:t>
            </a:r>
          </a:p>
          <a:p>
            <a:endParaRPr lang="en-US" dirty="0"/>
          </a:p>
          <a:p>
            <a:r>
              <a:rPr lang="en-US" dirty="0"/>
              <a:t>@Qualifier with Setter Injection</a:t>
            </a:r>
          </a:p>
          <a:p>
            <a:endParaRPr lang="en-US" dirty="0"/>
          </a:p>
          <a:p>
            <a:r>
              <a:rPr lang="en-US" dirty="0"/>
              <a:t>You can use similar syntax with Setter Injection. You can use @Qualifier in method arguments line, such as</a:t>
            </a:r>
          </a:p>
          <a:p>
            <a:endParaRPr lang="en-US" dirty="0"/>
          </a:p>
          <a:p>
            <a:endParaRPr lang="en-US" dirty="0"/>
          </a:p>
          <a:p>
            <a:endParaRPr lang="en-US" dirty="0"/>
          </a:p>
          <a:p>
            <a:r>
              <a:rPr lang="en-US" dirty="0"/>
              <a:t>	@Autowired</a:t>
            </a:r>
          </a:p>
          <a:p>
            <a:r>
              <a:rPr lang="en-US" dirty="0"/>
              <a:t>	public void </a:t>
            </a:r>
            <a:r>
              <a:rPr lang="en-US" dirty="0" err="1"/>
              <a:t>setFortuneService</a:t>
            </a:r>
            <a:r>
              <a:rPr lang="en-US" dirty="0"/>
              <a:t>(@Qualifier("randomFortuneService") </a:t>
            </a:r>
            <a:r>
              <a:rPr lang="en-US" dirty="0" err="1"/>
              <a:t>FortuneService</a:t>
            </a:r>
            <a:r>
              <a:rPr lang="en-US" dirty="0"/>
              <a:t> </a:t>
            </a:r>
            <a:r>
              <a:rPr lang="en-US" dirty="0" err="1"/>
              <a:t>theFortuneService</a:t>
            </a:r>
            <a:r>
              <a:rPr lang="en-US" dirty="0"/>
              <a:t>) {</a:t>
            </a:r>
          </a:p>
          <a:p>
            <a:r>
              <a:rPr lang="en-US" dirty="0"/>
              <a:t>		</a:t>
            </a:r>
            <a:r>
              <a:rPr lang="en-US" dirty="0" err="1"/>
              <a:t>System.out.println</a:t>
            </a:r>
            <a:r>
              <a:rPr lang="en-US" dirty="0"/>
              <a:t>("&gt;&gt; </a:t>
            </a:r>
            <a:r>
              <a:rPr lang="en-US" dirty="0" err="1"/>
              <a:t>TennisCoach</a:t>
            </a:r>
            <a:r>
              <a:rPr lang="en-US" dirty="0"/>
              <a:t>: inside </a:t>
            </a:r>
            <a:r>
              <a:rPr lang="en-US" dirty="0" err="1"/>
              <a:t>setFortuneService</a:t>
            </a:r>
            <a:r>
              <a:rPr lang="en-US" dirty="0"/>
              <a:t>() method");</a:t>
            </a:r>
          </a:p>
          <a:p>
            <a:r>
              <a:rPr lang="en-US" dirty="0"/>
              <a:t>		</a:t>
            </a:r>
            <a:r>
              <a:rPr lang="en-US" dirty="0" err="1"/>
              <a:t>this.fortuneService</a:t>
            </a:r>
            <a:r>
              <a:rPr lang="en-US" dirty="0"/>
              <a:t> = </a:t>
            </a:r>
            <a:r>
              <a:rPr lang="en-US" dirty="0" err="1"/>
              <a:t>theFortuneService</a:t>
            </a:r>
            <a:r>
              <a:rPr lang="en-US" dirty="0"/>
              <a:t>;</a:t>
            </a:r>
          </a:p>
          <a:p>
            <a:r>
              <a:rPr lang="en-US" dirty="0"/>
              <a:t>	}</a:t>
            </a:r>
          </a:p>
          <a:p>
            <a:endParaRPr lang="en-US" dirty="0"/>
          </a:p>
          <a:p>
            <a:endParaRPr lang="en-US" dirty="0"/>
          </a:p>
          <a:p>
            <a:r>
              <a:rPr lang="en-US" dirty="0"/>
              <a:t>You can also use the @Qualifier above the method name. For example, here's the syntax</a:t>
            </a:r>
          </a:p>
          <a:p>
            <a:endParaRPr lang="en-US" dirty="0"/>
          </a:p>
          <a:p>
            <a:endParaRPr lang="en-US" dirty="0"/>
          </a:p>
          <a:p>
            <a:endParaRPr lang="en-US" dirty="0"/>
          </a:p>
          <a:p>
            <a:r>
              <a:rPr lang="en-US" dirty="0"/>
              <a:t>	@Autowired</a:t>
            </a:r>
          </a:p>
          <a:p>
            <a:r>
              <a:rPr lang="en-US" dirty="0"/>
              <a:t>	@Qualifier("randomFortuneService")</a:t>
            </a:r>
          </a:p>
          <a:p>
            <a:r>
              <a:rPr lang="en-US" dirty="0"/>
              <a:t>	public void </a:t>
            </a:r>
            <a:r>
              <a:rPr lang="en-US" dirty="0" err="1"/>
              <a:t>setFortuneService</a:t>
            </a:r>
            <a:r>
              <a:rPr lang="en-US" dirty="0"/>
              <a:t>(</a:t>
            </a:r>
            <a:r>
              <a:rPr lang="en-US" dirty="0" err="1"/>
              <a:t>FortuneService</a:t>
            </a:r>
            <a:r>
              <a:rPr lang="en-US" dirty="0"/>
              <a:t> </a:t>
            </a:r>
            <a:r>
              <a:rPr lang="en-US" dirty="0" err="1"/>
              <a:t>theFortuneService</a:t>
            </a:r>
            <a:r>
              <a:rPr lang="en-US" dirty="0"/>
              <a:t>) {</a:t>
            </a:r>
          </a:p>
          <a:p>
            <a:r>
              <a:rPr lang="en-US" dirty="0"/>
              <a:t>		</a:t>
            </a:r>
            <a:r>
              <a:rPr lang="en-US" dirty="0" err="1"/>
              <a:t>System.out.println</a:t>
            </a:r>
            <a:r>
              <a:rPr lang="en-US" dirty="0"/>
              <a:t>("&gt;&gt; </a:t>
            </a:r>
            <a:r>
              <a:rPr lang="en-US" dirty="0" err="1"/>
              <a:t>TennisCoach</a:t>
            </a:r>
            <a:r>
              <a:rPr lang="en-US" dirty="0"/>
              <a:t>: inside </a:t>
            </a:r>
            <a:r>
              <a:rPr lang="en-US" dirty="0" err="1"/>
              <a:t>setFortuneService</a:t>
            </a:r>
            <a:r>
              <a:rPr lang="en-US" dirty="0"/>
              <a:t>() method");</a:t>
            </a:r>
          </a:p>
          <a:p>
            <a:r>
              <a:rPr lang="en-US" dirty="0"/>
              <a:t>		</a:t>
            </a:r>
            <a:r>
              <a:rPr lang="en-US" dirty="0" err="1"/>
              <a:t>this.fortuneService</a:t>
            </a:r>
            <a:r>
              <a:rPr lang="en-US" dirty="0"/>
              <a:t> = </a:t>
            </a:r>
            <a:r>
              <a:rPr lang="en-US" dirty="0" err="1"/>
              <a:t>theFortuneService</a:t>
            </a:r>
            <a:r>
              <a:rPr lang="en-US" dirty="0"/>
              <a:t>;</a:t>
            </a:r>
          </a:p>
          <a:p>
            <a:r>
              <a:rPr lang="en-US" dirty="0"/>
              <a:t>	}</a:t>
            </a:r>
          </a:p>
          <a:p>
            <a:endParaRPr lang="en-US" dirty="0"/>
          </a:p>
          <a:p>
            <a:endParaRPr lang="en-US" dirty="0"/>
          </a:p>
          <a:p>
            <a:r>
              <a:rPr lang="en-US" dirty="0"/>
              <a:t>Feel free to use the approach that works best for you.</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18</a:t>
            </a:fld>
            <a:endParaRPr lang="en-US" dirty="0"/>
          </a:p>
        </p:txBody>
      </p:sp>
    </p:spTree>
    <p:extLst>
      <p:ext uri="{BB962C8B-B14F-4D97-AF65-F5344CB8AC3E}">
        <p14:creationId xmlns:p14="http://schemas.microsoft.com/office/powerpoint/2010/main" val="246880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19</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do the dependency injection on the same example that we have done in dependency injection using XML configuration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167138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67474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163228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1269110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2713425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commented the </a:t>
            </a:r>
            <a:r>
              <a:rPr lang="en-US" dirty="0" err="1"/>
              <a:t>Autowired</a:t>
            </a:r>
            <a:r>
              <a:rPr lang="en-US" dirty="0"/>
              <a:t> annotation. But still it worked. How did it work?</a:t>
            </a:r>
          </a:p>
          <a:p>
            <a:endParaRPr lang="en-US" dirty="0"/>
          </a:p>
          <a:p>
            <a:r>
              <a:rPr lang="en-US" dirty="0"/>
              <a:t>    //@Autowired</a:t>
            </a:r>
          </a:p>
          <a:p>
            <a:r>
              <a:rPr lang="en-US" dirty="0"/>
              <a:t>    public </a:t>
            </a:r>
            <a:r>
              <a:rPr lang="en-US" dirty="0" err="1"/>
              <a:t>TennisCoach</a:t>
            </a:r>
            <a:r>
              <a:rPr lang="en-US" dirty="0"/>
              <a:t>(</a:t>
            </a:r>
            <a:r>
              <a:rPr lang="en-US" dirty="0" err="1"/>
              <a:t>FortuneService</a:t>
            </a:r>
            <a:r>
              <a:rPr lang="en-US" dirty="0"/>
              <a:t> </a:t>
            </a:r>
            <a:r>
              <a:rPr lang="en-US" dirty="0" err="1"/>
              <a:t>theFortuneService</a:t>
            </a:r>
            <a:r>
              <a:rPr lang="en-US" dirty="0"/>
              <a:t>) {</a:t>
            </a:r>
          </a:p>
          <a:p>
            <a:r>
              <a:rPr lang="en-US" dirty="0"/>
              <a:t>        </a:t>
            </a:r>
            <a:r>
              <a:rPr lang="en-US" dirty="0" err="1"/>
              <a:t>System.out.println</a:t>
            </a:r>
            <a:r>
              <a:rPr lang="en-US" dirty="0"/>
              <a:t>(" </a:t>
            </a:r>
            <a:r>
              <a:rPr lang="en-US" dirty="0" err="1"/>
              <a:t>theFortuneService</a:t>
            </a:r>
            <a:r>
              <a:rPr lang="en-US" dirty="0"/>
              <a:t> " + </a:t>
            </a:r>
            <a:r>
              <a:rPr lang="en-US" dirty="0" err="1"/>
              <a:t>theFortuneService</a:t>
            </a:r>
            <a:r>
              <a:rPr lang="en-US" dirty="0"/>
              <a:t>);</a:t>
            </a:r>
          </a:p>
          <a:p>
            <a:r>
              <a:rPr lang="en-US" dirty="0"/>
              <a:t>        </a:t>
            </a:r>
            <a:r>
              <a:rPr lang="en-US" dirty="0" err="1"/>
              <a:t>fortuneService</a:t>
            </a:r>
            <a:r>
              <a:rPr lang="en-US" dirty="0"/>
              <a:t> = </a:t>
            </a:r>
            <a:r>
              <a:rPr lang="en-US" dirty="0" err="1"/>
              <a:t>theFortuneService</a:t>
            </a:r>
            <a:r>
              <a:rPr lang="en-US" dirty="0"/>
              <a:t>;</a:t>
            </a:r>
          </a:p>
          <a:p>
            <a:r>
              <a:rPr lang="en-US" dirty="0"/>
              <a:t>    }</a:t>
            </a:r>
          </a:p>
          <a:p>
            <a:endParaRPr lang="en-US" dirty="0"/>
          </a:p>
          <a:p>
            <a:pPr algn="l"/>
            <a:r>
              <a:rPr lang="en-US" b="1" i="0" dirty="0">
                <a:solidFill>
                  <a:srgbClr val="1C1D1F"/>
                </a:solidFill>
                <a:effectLst/>
                <a:latin typeface="udemy sans"/>
              </a:rPr>
              <a:t>Answer</a:t>
            </a:r>
            <a:endParaRPr lang="en-US" b="0" i="0" dirty="0">
              <a:solidFill>
                <a:srgbClr val="1C1D1F"/>
              </a:solidFill>
              <a:effectLst/>
              <a:latin typeface="udemy sans"/>
            </a:endParaRPr>
          </a:p>
          <a:p>
            <a:pPr algn="l"/>
            <a:r>
              <a:rPr lang="en-US" b="0" i="0" dirty="0">
                <a:solidFill>
                  <a:srgbClr val="1C1D1F"/>
                </a:solidFill>
                <a:effectLst/>
                <a:latin typeface="udemy sans"/>
              </a:rPr>
              <a:t>This is a new feature of Spring 4.3.</a:t>
            </a:r>
          </a:p>
          <a:p>
            <a:pPr algn="l"/>
            <a:r>
              <a:rPr lang="en-US" b="0" i="0" dirty="0">
                <a:solidFill>
                  <a:srgbClr val="1C1D1F"/>
                </a:solidFill>
                <a:effectLst/>
                <a:latin typeface="udemy sans"/>
              </a:rPr>
              <a:t>Here is the snippet from the Spring Docs.</a:t>
            </a:r>
          </a:p>
          <a:p>
            <a:pPr algn="l"/>
            <a:r>
              <a:rPr lang="en-US" b="1" i="0" dirty="0">
                <a:solidFill>
                  <a:srgbClr val="1C1D1F"/>
                </a:solidFill>
                <a:effectLst/>
                <a:latin typeface="udemy sans"/>
              </a:rPr>
              <a:t>Section 1.9.2: </a:t>
            </a:r>
            <a:r>
              <a:rPr lang="en-US" b="1" i="0" dirty="0" err="1">
                <a:solidFill>
                  <a:srgbClr val="1C1D1F"/>
                </a:solidFill>
                <a:effectLst/>
                <a:latin typeface="udemy sans"/>
              </a:rPr>
              <a:t>Autowired</a:t>
            </a:r>
            <a:endParaRPr lang="en-US" b="0" i="0" dirty="0">
              <a:solidFill>
                <a:srgbClr val="1C1D1F"/>
              </a:solidFill>
              <a:effectLst/>
              <a:latin typeface="udemy sans"/>
            </a:endParaRPr>
          </a:p>
          <a:p>
            <a:pPr algn="l"/>
            <a:r>
              <a:rPr lang="en-US" b="0" i="1" dirty="0">
                <a:solidFill>
                  <a:srgbClr val="1C1D1F"/>
                </a:solidFill>
                <a:effectLst/>
                <a:latin typeface="udemy sans"/>
              </a:rPr>
              <a:t>As of Spring Framework 4.3, an @Autowired annotation on such a constructor is no longer necessary if the target bean only defines one constructor to begin with. However, if several constructors are available, at least one must be annotated to teach the container which one to use.</a:t>
            </a:r>
            <a:endParaRPr lang="en-US" b="0" i="0" dirty="0">
              <a:solidFill>
                <a:srgbClr val="1C1D1F"/>
              </a:solidFill>
              <a:effectLst/>
              <a:latin typeface="udemy sans"/>
            </a:endParaRPr>
          </a:p>
          <a:p>
            <a:r>
              <a:rPr lang="en-US" b="0" i="0" dirty="0">
                <a:solidFill>
                  <a:srgbClr val="1C1D1F"/>
                </a:solidFill>
                <a:effectLst/>
                <a:latin typeface="udemy sans"/>
              </a:rPr>
              <a:t>I(Instructor) personally prefer to use the @Autowired annotation because it makes the code more readable. But as mentioned, the @Autowired is not required for this scenario.</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2255203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927010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commented the @AutoWired annotation in the left screenshot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3107030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03/01/2023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2290" y="4976697"/>
            <a:ext cx="10993549" cy="895244"/>
          </a:xfrm>
        </p:spPr>
        <p:txBody>
          <a:bodyPr>
            <a:noAutofit/>
          </a:bodyPr>
          <a:lstStyle/>
          <a:p>
            <a:r>
              <a:rPr lang="en-US" sz="4800" dirty="0">
                <a:solidFill>
                  <a:schemeClr val="bg1"/>
                </a:solidFill>
              </a:rPr>
              <a:t>DEPENDENCY INJECTION WITH JAVA ANNOTATIONS</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14894F-1130-E025-DCBA-AA259D42EBB1}"/>
              </a:ext>
            </a:extLst>
          </p:cNvPr>
          <p:cNvPicPr>
            <a:picLocks noChangeAspect="1"/>
          </p:cNvPicPr>
          <p:nvPr/>
        </p:nvPicPr>
        <p:blipFill>
          <a:blip r:embed="rId3"/>
          <a:stretch>
            <a:fillRect/>
          </a:stretch>
        </p:blipFill>
        <p:spPr>
          <a:xfrm>
            <a:off x="6896559" y="1387357"/>
            <a:ext cx="5133516" cy="5470643"/>
          </a:xfrm>
          <a:prstGeom prst="rect">
            <a:avLst/>
          </a:prstGeom>
        </p:spPr>
      </p:pic>
      <p:pic>
        <p:nvPicPr>
          <p:cNvPr id="4" name="Picture 3">
            <a:extLst>
              <a:ext uri="{FF2B5EF4-FFF2-40B4-BE49-F238E27FC236}">
                <a16:creationId xmlns:a16="http://schemas.microsoft.com/office/drawing/2014/main" id="{DB410572-EF68-53E5-648B-A21BA5D69C3C}"/>
              </a:ext>
            </a:extLst>
          </p:cNvPr>
          <p:cNvPicPr>
            <a:picLocks noChangeAspect="1"/>
          </p:cNvPicPr>
          <p:nvPr/>
        </p:nvPicPr>
        <p:blipFill>
          <a:blip r:embed="rId4"/>
          <a:stretch>
            <a:fillRect/>
          </a:stretch>
        </p:blipFill>
        <p:spPr>
          <a:xfrm>
            <a:off x="707130" y="1387357"/>
            <a:ext cx="5388870" cy="5470643"/>
          </a:xfrm>
          <a:prstGeom prst="rect">
            <a:avLst/>
          </a:prstGeom>
        </p:spPr>
      </p:pic>
      <p:sp>
        <p:nvSpPr>
          <p:cNvPr id="6" name="TextBox 5">
            <a:extLst>
              <a:ext uri="{FF2B5EF4-FFF2-40B4-BE49-F238E27FC236}">
                <a16:creationId xmlns:a16="http://schemas.microsoft.com/office/drawing/2014/main" id="{A515052C-8D92-E652-A1C7-0FC484F21898}"/>
              </a:ext>
            </a:extLst>
          </p:cNvPr>
          <p:cNvSpPr txBox="1"/>
          <p:nvPr/>
        </p:nvSpPr>
        <p:spPr>
          <a:xfrm>
            <a:off x="470971" y="636091"/>
            <a:ext cx="5625029" cy="369332"/>
          </a:xfrm>
          <a:prstGeom prst="rect">
            <a:avLst/>
          </a:prstGeom>
          <a:noFill/>
        </p:spPr>
        <p:txBody>
          <a:bodyPr wrap="square">
            <a:spAutoFit/>
          </a:bodyPr>
          <a:lstStyle/>
          <a:p>
            <a:r>
              <a:rPr lang="en-US" dirty="0"/>
              <a:t>Step -1 Create setter method(s) in your class for injection</a:t>
            </a:r>
          </a:p>
        </p:txBody>
      </p:sp>
      <p:sp>
        <p:nvSpPr>
          <p:cNvPr id="8" name="TextBox 7">
            <a:extLst>
              <a:ext uri="{FF2B5EF4-FFF2-40B4-BE49-F238E27FC236}">
                <a16:creationId xmlns:a16="http://schemas.microsoft.com/office/drawing/2014/main" id="{6833B1EB-9C93-8BAB-AB24-25A8F558AC61}"/>
              </a:ext>
            </a:extLst>
          </p:cNvPr>
          <p:cNvSpPr txBox="1"/>
          <p:nvPr/>
        </p:nvSpPr>
        <p:spPr>
          <a:xfrm>
            <a:off x="6607366" y="682257"/>
            <a:ext cx="6097836" cy="646331"/>
          </a:xfrm>
          <a:prstGeom prst="rect">
            <a:avLst/>
          </a:prstGeom>
          <a:noFill/>
        </p:spPr>
        <p:txBody>
          <a:bodyPr wrap="square">
            <a:spAutoFit/>
          </a:bodyPr>
          <a:lstStyle/>
          <a:p>
            <a:r>
              <a:rPr lang="en-US" dirty="0"/>
              <a:t>Step -2 Configure dependency injection with @Autowired annotation</a:t>
            </a:r>
          </a:p>
        </p:txBody>
      </p:sp>
    </p:spTree>
    <p:extLst>
      <p:ext uri="{BB962C8B-B14F-4D97-AF65-F5344CB8AC3E}">
        <p14:creationId xmlns:p14="http://schemas.microsoft.com/office/powerpoint/2010/main" val="86900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509968-320B-DE4C-2437-B3B725BD04E8}"/>
              </a:ext>
            </a:extLst>
          </p:cNvPr>
          <p:cNvPicPr>
            <a:picLocks noChangeAspect="1"/>
          </p:cNvPicPr>
          <p:nvPr/>
        </p:nvPicPr>
        <p:blipFill>
          <a:blip r:embed="rId3"/>
          <a:stretch>
            <a:fillRect/>
          </a:stretch>
        </p:blipFill>
        <p:spPr>
          <a:xfrm>
            <a:off x="3167063" y="661471"/>
            <a:ext cx="4302374" cy="1734941"/>
          </a:xfrm>
          <a:prstGeom prst="rect">
            <a:avLst/>
          </a:prstGeom>
        </p:spPr>
      </p:pic>
      <p:pic>
        <p:nvPicPr>
          <p:cNvPr id="5" name="Picture 4">
            <a:extLst>
              <a:ext uri="{FF2B5EF4-FFF2-40B4-BE49-F238E27FC236}">
                <a16:creationId xmlns:a16="http://schemas.microsoft.com/office/drawing/2014/main" id="{6E40A1FC-717B-7FFD-8C70-B6A69AF35541}"/>
              </a:ext>
            </a:extLst>
          </p:cNvPr>
          <p:cNvPicPr>
            <a:picLocks noChangeAspect="1"/>
          </p:cNvPicPr>
          <p:nvPr/>
        </p:nvPicPr>
        <p:blipFill>
          <a:blip r:embed="rId4"/>
          <a:stretch>
            <a:fillRect/>
          </a:stretch>
        </p:blipFill>
        <p:spPr>
          <a:xfrm>
            <a:off x="42347" y="2604817"/>
            <a:ext cx="5807236" cy="2903618"/>
          </a:xfrm>
          <a:prstGeom prst="rect">
            <a:avLst/>
          </a:prstGeom>
        </p:spPr>
      </p:pic>
      <p:pic>
        <p:nvPicPr>
          <p:cNvPr id="7" name="Picture 6">
            <a:extLst>
              <a:ext uri="{FF2B5EF4-FFF2-40B4-BE49-F238E27FC236}">
                <a16:creationId xmlns:a16="http://schemas.microsoft.com/office/drawing/2014/main" id="{837CBB00-E229-7878-AC32-1A5C646B800F}"/>
              </a:ext>
            </a:extLst>
          </p:cNvPr>
          <p:cNvPicPr>
            <a:picLocks noChangeAspect="1"/>
          </p:cNvPicPr>
          <p:nvPr/>
        </p:nvPicPr>
        <p:blipFill>
          <a:blip r:embed="rId5"/>
          <a:stretch>
            <a:fillRect/>
          </a:stretch>
        </p:blipFill>
        <p:spPr>
          <a:xfrm>
            <a:off x="6854514" y="2396412"/>
            <a:ext cx="4729425" cy="4461588"/>
          </a:xfrm>
          <a:prstGeom prst="rect">
            <a:avLst/>
          </a:prstGeom>
        </p:spPr>
      </p:pic>
    </p:spTree>
    <p:extLst>
      <p:ext uri="{BB962C8B-B14F-4D97-AF65-F5344CB8AC3E}">
        <p14:creationId xmlns:p14="http://schemas.microsoft.com/office/powerpoint/2010/main" val="1438567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262C7D-D068-A895-204A-1687A38B3701}"/>
              </a:ext>
            </a:extLst>
          </p:cNvPr>
          <p:cNvSpPr txBox="1"/>
          <p:nvPr/>
        </p:nvSpPr>
        <p:spPr>
          <a:xfrm>
            <a:off x="4712466" y="691175"/>
            <a:ext cx="6097836" cy="369332"/>
          </a:xfrm>
          <a:prstGeom prst="rect">
            <a:avLst/>
          </a:prstGeom>
          <a:noFill/>
        </p:spPr>
        <p:txBody>
          <a:bodyPr wrap="square">
            <a:spAutoFit/>
          </a:bodyPr>
          <a:lstStyle/>
          <a:p>
            <a:r>
              <a:rPr lang="en-US" dirty="0"/>
              <a:t>Field injection</a:t>
            </a:r>
          </a:p>
        </p:txBody>
      </p:sp>
      <p:pic>
        <p:nvPicPr>
          <p:cNvPr id="5" name="Picture 4">
            <a:extLst>
              <a:ext uri="{FF2B5EF4-FFF2-40B4-BE49-F238E27FC236}">
                <a16:creationId xmlns:a16="http://schemas.microsoft.com/office/drawing/2014/main" id="{37EAD486-6C2C-815C-E2FA-3747D1AD0D13}"/>
              </a:ext>
            </a:extLst>
          </p:cNvPr>
          <p:cNvPicPr>
            <a:picLocks noChangeAspect="1"/>
          </p:cNvPicPr>
          <p:nvPr/>
        </p:nvPicPr>
        <p:blipFill>
          <a:blip r:embed="rId3"/>
          <a:stretch>
            <a:fillRect/>
          </a:stretch>
        </p:blipFill>
        <p:spPr>
          <a:xfrm>
            <a:off x="52331" y="1060507"/>
            <a:ext cx="7439139" cy="2738333"/>
          </a:xfrm>
          <a:prstGeom prst="rect">
            <a:avLst/>
          </a:prstGeom>
        </p:spPr>
      </p:pic>
      <p:pic>
        <p:nvPicPr>
          <p:cNvPr id="7" name="Picture 6">
            <a:extLst>
              <a:ext uri="{FF2B5EF4-FFF2-40B4-BE49-F238E27FC236}">
                <a16:creationId xmlns:a16="http://schemas.microsoft.com/office/drawing/2014/main" id="{08E84A26-7A10-83E4-9AB0-CD50A308F220}"/>
              </a:ext>
            </a:extLst>
          </p:cNvPr>
          <p:cNvPicPr>
            <a:picLocks noChangeAspect="1"/>
          </p:cNvPicPr>
          <p:nvPr/>
        </p:nvPicPr>
        <p:blipFill>
          <a:blip r:embed="rId4"/>
          <a:stretch>
            <a:fillRect/>
          </a:stretch>
        </p:blipFill>
        <p:spPr>
          <a:xfrm>
            <a:off x="3866920" y="3798840"/>
            <a:ext cx="8017123" cy="2836612"/>
          </a:xfrm>
          <a:prstGeom prst="rect">
            <a:avLst/>
          </a:prstGeom>
        </p:spPr>
      </p:pic>
    </p:spTree>
    <p:extLst>
      <p:ext uri="{BB962C8B-B14F-4D97-AF65-F5344CB8AC3E}">
        <p14:creationId xmlns:p14="http://schemas.microsoft.com/office/powerpoint/2010/main" val="1198863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95447C-0867-4D80-428B-B49F24B2D889}"/>
              </a:ext>
            </a:extLst>
          </p:cNvPr>
          <p:cNvPicPr>
            <a:picLocks noChangeAspect="1"/>
          </p:cNvPicPr>
          <p:nvPr/>
        </p:nvPicPr>
        <p:blipFill>
          <a:blip r:embed="rId3"/>
          <a:stretch>
            <a:fillRect/>
          </a:stretch>
        </p:blipFill>
        <p:spPr>
          <a:xfrm>
            <a:off x="521751" y="647413"/>
            <a:ext cx="6024015" cy="3109339"/>
          </a:xfrm>
          <a:prstGeom prst="rect">
            <a:avLst/>
          </a:prstGeom>
        </p:spPr>
      </p:pic>
      <p:pic>
        <p:nvPicPr>
          <p:cNvPr id="5" name="Picture 4">
            <a:extLst>
              <a:ext uri="{FF2B5EF4-FFF2-40B4-BE49-F238E27FC236}">
                <a16:creationId xmlns:a16="http://schemas.microsoft.com/office/drawing/2014/main" id="{F96961E8-C0FC-CF0C-1E8D-9D5445AF6F93}"/>
              </a:ext>
            </a:extLst>
          </p:cNvPr>
          <p:cNvPicPr>
            <a:picLocks noChangeAspect="1"/>
          </p:cNvPicPr>
          <p:nvPr/>
        </p:nvPicPr>
        <p:blipFill>
          <a:blip r:embed="rId4"/>
          <a:stretch>
            <a:fillRect/>
          </a:stretch>
        </p:blipFill>
        <p:spPr>
          <a:xfrm>
            <a:off x="6545765" y="2713462"/>
            <a:ext cx="5549951" cy="4144537"/>
          </a:xfrm>
          <a:prstGeom prst="rect">
            <a:avLst/>
          </a:prstGeom>
        </p:spPr>
      </p:pic>
    </p:spTree>
    <p:extLst>
      <p:ext uri="{BB962C8B-B14F-4D97-AF65-F5344CB8AC3E}">
        <p14:creationId xmlns:p14="http://schemas.microsoft.com/office/powerpoint/2010/main" val="2615168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82B657-7A4A-E0AF-0C93-6225240DFD5F}"/>
              </a:ext>
            </a:extLst>
          </p:cNvPr>
          <p:cNvSpPr txBox="1"/>
          <p:nvPr/>
        </p:nvSpPr>
        <p:spPr>
          <a:xfrm>
            <a:off x="490491" y="805194"/>
            <a:ext cx="8245136" cy="369332"/>
          </a:xfrm>
          <a:prstGeom prst="rect">
            <a:avLst/>
          </a:prstGeom>
          <a:noFill/>
        </p:spPr>
        <p:txBody>
          <a:bodyPr wrap="square">
            <a:spAutoFit/>
          </a:bodyPr>
          <a:lstStyle/>
          <a:p>
            <a:r>
              <a:rPr lang="en-US" dirty="0"/>
              <a:t> When using </a:t>
            </a:r>
            <a:r>
              <a:rPr lang="en-US" dirty="0" err="1"/>
              <a:t>autowiring</a:t>
            </a:r>
            <a:r>
              <a:rPr lang="en-US" dirty="0"/>
              <a:t>, what if there are multiple </a:t>
            </a:r>
            <a:r>
              <a:rPr lang="en-US" dirty="0" err="1"/>
              <a:t>FortuneService</a:t>
            </a:r>
            <a:r>
              <a:rPr lang="en-US" dirty="0"/>
              <a:t> implementations?</a:t>
            </a:r>
          </a:p>
        </p:txBody>
      </p:sp>
      <p:pic>
        <p:nvPicPr>
          <p:cNvPr id="5" name="Picture 4">
            <a:extLst>
              <a:ext uri="{FF2B5EF4-FFF2-40B4-BE49-F238E27FC236}">
                <a16:creationId xmlns:a16="http://schemas.microsoft.com/office/drawing/2014/main" id="{B5C97CEC-DC94-8670-59F7-2E5445A1790E}"/>
              </a:ext>
            </a:extLst>
          </p:cNvPr>
          <p:cNvPicPr>
            <a:picLocks noChangeAspect="1"/>
          </p:cNvPicPr>
          <p:nvPr/>
        </p:nvPicPr>
        <p:blipFill>
          <a:blip r:embed="rId3"/>
          <a:stretch>
            <a:fillRect/>
          </a:stretch>
        </p:blipFill>
        <p:spPr>
          <a:xfrm>
            <a:off x="3487907" y="1301226"/>
            <a:ext cx="5429250" cy="2266950"/>
          </a:xfrm>
          <a:prstGeom prst="rect">
            <a:avLst/>
          </a:prstGeom>
        </p:spPr>
      </p:pic>
      <p:sp>
        <p:nvSpPr>
          <p:cNvPr id="7" name="TextBox 6">
            <a:extLst>
              <a:ext uri="{FF2B5EF4-FFF2-40B4-BE49-F238E27FC236}">
                <a16:creationId xmlns:a16="http://schemas.microsoft.com/office/drawing/2014/main" id="{4C591F51-C344-EBA0-AF34-1DB4B5664BAE}"/>
              </a:ext>
            </a:extLst>
          </p:cNvPr>
          <p:cNvSpPr txBox="1"/>
          <p:nvPr/>
        </p:nvSpPr>
        <p:spPr>
          <a:xfrm>
            <a:off x="490491" y="3789843"/>
            <a:ext cx="11112624" cy="369332"/>
          </a:xfrm>
          <a:prstGeom prst="rect">
            <a:avLst/>
          </a:prstGeom>
          <a:noFill/>
        </p:spPr>
        <p:txBody>
          <a:bodyPr wrap="square">
            <a:spAutoFit/>
          </a:bodyPr>
          <a:lstStyle/>
          <a:p>
            <a:r>
              <a:rPr lang="en-US" dirty="0"/>
              <a:t>Spring has special support to handle this case. Use the @Qualifier annotation. </a:t>
            </a:r>
          </a:p>
        </p:txBody>
      </p:sp>
      <p:pic>
        <p:nvPicPr>
          <p:cNvPr id="9" name="Picture 8">
            <a:extLst>
              <a:ext uri="{FF2B5EF4-FFF2-40B4-BE49-F238E27FC236}">
                <a16:creationId xmlns:a16="http://schemas.microsoft.com/office/drawing/2014/main" id="{F4F232DC-1516-9683-480D-C5F7DAD10EF0}"/>
              </a:ext>
            </a:extLst>
          </p:cNvPr>
          <p:cNvPicPr>
            <a:picLocks noChangeAspect="1"/>
          </p:cNvPicPr>
          <p:nvPr/>
        </p:nvPicPr>
        <p:blipFill>
          <a:blip r:embed="rId4"/>
          <a:stretch>
            <a:fillRect/>
          </a:stretch>
        </p:blipFill>
        <p:spPr>
          <a:xfrm>
            <a:off x="815246" y="4218532"/>
            <a:ext cx="4352007" cy="2368648"/>
          </a:xfrm>
          <a:prstGeom prst="rect">
            <a:avLst/>
          </a:prstGeom>
        </p:spPr>
      </p:pic>
      <p:pic>
        <p:nvPicPr>
          <p:cNvPr id="11" name="Picture 10">
            <a:extLst>
              <a:ext uri="{FF2B5EF4-FFF2-40B4-BE49-F238E27FC236}">
                <a16:creationId xmlns:a16="http://schemas.microsoft.com/office/drawing/2014/main" id="{B5EDA6BC-D9CF-5C74-6E02-842CACD5768B}"/>
              </a:ext>
            </a:extLst>
          </p:cNvPr>
          <p:cNvPicPr>
            <a:picLocks noChangeAspect="1"/>
          </p:cNvPicPr>
          <p:nvPr/>
        </p:nvPicPr>
        <p:blipFill>
          <a:blip r:embed="rId5"/>
          <a:stretch>
            <a:fillRect/>
          </a:stretch>
        </p:blipFill>
        <p:spPr>
          <a:xfrm>
            <a:off x="6527300" y="4159175"/>
            <a:ext cx="4352007" cy="2579295"/>
          </a:xfrm>
          <a:prstGeom prst="rect">
            <a:avLst/>
          </a:prstGeom>
        </p:spPr>
      </p:pic>
    </p:spTree>
    <p:extLst>
      <p:ext uri="{BB962C8B-B14F-4D97-AF65-F5344CB8AC3E}">
        <p14:creationId xmlns:p14="http://schemas.microsoft.com/office/powerpoint/2010/main" val="1653358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BB6084-8D36-A4FB-22C8-37E66C09E034}"/>
              </a:ext>
            </a:extLst>
          </p:cNvPr>
          <p:cNvPicPr>
            <a:picLocks noChangeAspect="1"/>
          </p:cNvPicPr>
          <p:nvPr/>
        </p:nvPicPr>
        <p:blipFill>
          <a:blip r:embed="rId3"/>
          <a:stretch>
            <a:fillRect/>
          </a:stretch>
        </p:blipFill>
        <p:spPr>
          <a:xfrm>
            <a:off x="0" y="644831"/>
            <a:ext cx="5448300" cy="2200275"/>
          </a:xfrm>
          <a:prstGeom prst="rect">
            <a:avLst/>
          </a:prstGeom>
        </p:spPr>
      </p:pic>
      <p:pic>
        <p:nvPicPr>
          <p:cNvPr id="5" name="Picture 4">
            <a:extLst>
              <a:ext uri="{FF2B5EF4-FFF2-40B4-BE49-F238E27FC236}">
                <a16:creationId xmlns:a16="http://schemas.microsoft.com/office/drawing/2014/main" id="{3B91759D-87C3-4D00-FB62-F77E1362CE95}"/>
              </a:ext>
            </a:extLst>
          </p:cNvPr>
          <p:cNvPicPr>
            <a:picLocks noChangeAspect="1"/>
          </p:cNvPicPr>
          <p:nvPr/>
        </p:nvPicPr>
        <p:blipFill>
          <a:blip r:embed="rId4"/>
          <a:stretch>
            <a:fillRect/>
          </a:stretch>
        </p:blipFill>
        <p:spPr>
          <a:xfrm>
            <a:off x="5540797" y="644831"/>
            <a:ext cx="4305300" cy="2571750"/>
          </a:xfrm>
          <a:prstGeom prst="rect">
            <a:avLst/>
          </a:prstGeom>
        </p:spPr>
      </p:pic>
      <p:pic>
        <p:nvPicPr>
          <p:cNvPr id="7" name="Picture 6">
            <a:extLst>
              <a:ext uri="{FF2B5EF4-FFF2-40B4-BE49-F238E27FC236}">
                <a16:creationId xmlns:a16="http://schemas.microsoft.com/office/drawing/2014/main" id="{77D31979-7F5F-4CA4-B530-C3A6A854C6F0}"/>
              </a:ext>
            </a:extLst>
          </p:cNvPr>
          <p:cNvPicPr>
            <a:picLocks noChangeAspect="1"/>
          </p:cNvPicPr>
          <p:nvPr/>
        </p:nvPicPr>
        <p:blipFill>
          <a:blip r:embed="rId5"/>
          <a:stretch>
            <a:fillRect/>
          </a:stretch>
        </p:blipFill>
        <p:spPr>
          <a:xfrm>
            <a:off x="122678" y="2917520"/>
            <a:ext cx="4895850" cy="2190750"/>
          </a:xfrm>
          <a:prstGeom prst="rect">
            <a:avLst/>
          </a:prstGeom>
        </p:spPr>
      </p:pic>
      <p:pic>
        <p:nvPicPr>
          <p:cNvPr id="9" name="Picture 8">
            <a:extLst>
              <a:ext uri="{FF2B5EF4-FFF2-40B4-BE49-F238E27FC236}">
                <a16:creationId xmlns:a16="http://schemas.microsoft.com/office/drawing/2014/main" id="{BF00C626-2DCD-3727-A696-4C252218BF51}"/>
              </a:ext>
            </a:extLst>
          </p:cNvPr>
          <p:cNvPicPr>
            <a:picLocks noChangeAspect="1"/>
          </p:cNvPicPr>
          <p:nvPr/>
        </p:nvPicPr>
        <p:blipFill>
          <a:blip r:embed="rId6"/>
          <a:stretch>
            <a:fillRect/>
          </a:stretch>
        </p:blipFill>
        <p:spPr>
          <a:xfrm>
            <a:off x="5540797" y="3513922"/>
            <a:ext cx="4600575" cy="2209800"/>
          </a:xfrm>
          <a:prstGeom prst="rect">
            <a:avLst/>
          </a:prstGeom>
        </p:spPr>
      </p:pic>
    </p:spTree>
    <p:extLst>
      <p:ext uri="{BB962C8B-B14F-4D97-AF65-F5344CB8AC3E}">
        <p14:creationId xmlns:p14="http://schemas.microsoft.com/office/powerpoint/2010/main" val="1455003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B824C-041F-892E-9B8A-19E17260AE98}"/>
              </a:ext>
            </a:extLst>
          </p:cNvPr>
          <p:cNvPicPr>
            <a:picLocks noChangeAspect="1"/>
          </p:cNvPicPr>
          <p:nvPr/>
        </p:nvPicPr>
        <p:blipFill>
          <a:blip r:embed="rId3"/>
          <a:stretch>
            <a:fillRect/>
          </a:stretch>
        </p:blipFill>
        <p:spPr>
          <a:xfrm>
            <a:off x="2371725" y="1960659"/>
            <a:ext cx="7448550" cy="4743450"/>
          </a:xfrm>
          <a:prstGeom prst="rect">
            <a:avLst/>
          </a:prstGeom>
        </p:spPr>
      </p:pic>
      <p:sp>
        <p:nvSpPr>
          <p:cNvPr id="5" name="TextBox 4">
            <a:extLst>
              <a:ext uri="{FF2B5EF4-FFF2-40B4-BE49-F238E27FC236}">
                <a16:creationId xmlns:a16="http://schemas.microsoft.com/office/drawing/2014/main" id="{8F5ADB49-538E-B3F1-1CA7-AAFED2DB60FC}"/>
              </a:ext>
            </a:extLst>
          </p:cNvPr>
          <p:cNvSpPr txBox="1"/>
          <p:nvPr/>
        </p:nvSpPr>
        <p:spPr>
          <a:xfrm>
            <a:off x="4139588" y="966597"/>
            <a:ext cx="6097836" cy="369332"/>
          </a:xfrm>
          <a:prstGeom prst="rect">
            <a:avLst/>
          </a:prstGeom>
          <a:noFill/>
        </p:spPr>
        <p:txBody>
          <a:bodyPr wrap="square">
            <a:spAutoFit/>
          </a:bodyPr>
          <a:lstStyle/>
          <a:p>
            <a:r>
              <a:rPr lang="en-US" dirty="0"/>
              <a:t>Solution - Using @AutoWired</a:t>
            </a:r>
          </a:p>
        </p:txBody>
      </p:sp>
    </p:spTree>
    <p:extLst>
      <p:ext uri="{BB962C8B-B14F-4D97-AF65-F5344CB8AC3E}">
        <p14:creationId xmlns:p14="http://schemas.microsoft.com/office/powerpoint/2010/main" val="2001894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48362E-4721-B0B9-F912-D351AC4F9787}"/>
              </a:ext>
            </a:extLst>
          </p:cNvPr>
          <p:cNvSpPr txBox="1"/>
          <p:nvPr/>
        </p:nvSpPr>
        <p:spPr>
          <a:xfrm>
            <a:off x="4084503" y="746259"/>
            <a:ext cx="6097836" cy="369332"/>
          </a:xfrm>
          <a:prstGeom prst="rect">
            <a:avLst/>
          </a:prstGeom>
          <a:noFill/>
        </p:spPr>
        <p:txBody>
          <a:bodyPr wrap="square">
            <a:spAutoFit/>
          </a:bodyPr>
          <a:lstStyle/>
          <a:p>
            <a:r>
              <a:rPr lang="en-US" dirty="0"/>
              <a:t>Trying with the </a:t>
            </a:r>
            <a:r>
              <a:rPr lang="en-US" dirty="0" err="1"/>
              <a:t>RandomFortuneService</a:t>
            </a:r>
            <a:endParaRPr lang="en-US" dirty="0"/>
          </a:p>
        </p:txBody>
      </p:sp>
      <p:pic>
        <p:nvPicPr>
          <p:cNvPr id="5" name="Picture 4">
            <a:extLst>
              <a:ext uri="{FF2B5EF4-FFF2-40B4-BE49-F238E27FC236}">
                <a16:creationId xmlns:a16="http://schemas.microsoft.com/office/drawing/2014/main" id="{0227009B-E990-AD95-97F0-B113B1E28374}"/>
              </a:ext>
            </a:extLst>
          </p:cNvPr>
          <p:cNvPicPr>
            <a:picLocks noChangeAspect="1"/>
          </p:cNvPicPr>
          <p:nvPr/>
        </p:nvPicPr>
        <p:blipFill>
          <a:blip r:embed="rId3"/>
          <a:stretch>
            <a:fillRect/>
          </a:stretch>
        </p:blipFill>
        <p:spPr>
          <a:xfrm>
            <a:off x="101217" y="1288828"/>
            <a:ext cx="4162311" cy="5569172"/>
          </a:xfrm>
          <a:prstGeom prst="rect">
            <a:avLst/>
          </a:prstGeom>
        </p:spPr>
      </p:pic>
      <p:pic>
        <p:nvPicPr>
          <p:cNvPr id="7" name="Picture 6">
            <a:extLst>
              <a:ext uri="{FF2B5EF4-FFF2-40B4-BE49-F238E27FC236}">
                <a16:creationId xmlns:a16="http://schemas.microsoft.com/office/drawing/2014/main" id="{27ECC5A5-ED51-928C-D0C3-6C2E7BF7E900}"/>
              </a:ext>
            </a:extLst>
          </p:cNvPr>
          <p:cNvPicPr>
            <a:picLocks noChangeAspect="1"/>
          </p:cNvPicPr>
          <p:nvPr/>
        </p:nvPicPr>
        <p:blipFill>
          <a:blip r:embed="rId4"/>
          <a:stretch>
            <a:fillRect/>
          </a:stretch>
        </p:blipFill>
        <p:spPr>
          <a:xfrm>
            <a:off x="4651758" y="1423528"/>
            <a:ext cx="7439025" cy="4848225"/>
          </a:xfrm>
          <a:prstGeom prst="rect">
            <a:avLst/>
          </a:prstGeom>
        </p:spPr>
      </p:pic>
    </p:spTree>
    <p:extLst>
      <p:ext uri="{BB962C8B-B14F-4D97-AF65-F5344CB8AC3E}">
        <p14:creationId xmlns:p14="http://schemas.microsoft.com/office/powerpoint/2010/main" val="2208398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3DCED-5E0A-8CC0-9FA2-506275E7691E}"/>
              </a:ext>
            </a:extLst>
          </p:cNvPr>
          <p:cNvPicPr>
            <a:picLocks noChangeAspect="1"/>
          </p:cNvPicPr>
          <p:nvPr/>
        </p:nvPicPr>
        <p:blipFill>
          <a:blip r:embed="rId3"/>
          <a:stretch>
            <a:fillRect/>
          </a:stretch>
        </p:blipFill>
        <p:spPr>
          <a:xfrm>
            <a:off x="3879373" y="1482802"/>
            <a:ext cx="3590994" cy="5375198"/>
          </a:xfrm>
          <a:prstGeom prst="rect">
            <a:avLst/>
          </a:prstGeom>
        </p:spPr>
      </p:pic>
      <p:sp>
        <p:nvSpPr>
          <p:cNvPr id="5" name="TextBox 4">
            <a:extLst>
              <a:ext uri="{FF2B5EF4-FFF2-40B4-BE49-F238E27FC236}">
                <a16:creationId xmlns:a16="http://schemas.microsoft.com/office/drawing/2014/main" id="{FEDB6D6B-9B66-6EF1-8E07-834870C0203D}"/>
              </a:ext>
            </a:extLst>
          </p:cNvPr>
          <p:cNvSpPr txBox="1"/>
          <p:nvPr/>
        </p:nvSpPr>
        <p:spPr>
          <a:xfrm>
            <a:off x="4249756" y="702192"/>
            <a:ext cx="6097836" cy="369332"/>
          </a:xfrm>
          <a:prstGeom prst="rect">
            <a:avLst/>
          </a:prstGeom>
          <a:noFill/>
        </p:spPr>
        <p:txBody>
          <a:bodyPr wrap="square">
            <a:spAutoFit/>
          </a:bodyPr>
          <a:lstStyle/>
          <a:p>
            <a:r>
              <a:rPr lang="en-US" dirty="0"/>
              <a:t>Final Project Structure</a:t>
            </a:r>
          </a:p>
        </p:txBody>
      </p:sp>
    </p:spTree>
    <p:extLst>
      <p:ext uri="{BB962C8B-B14F-4D97-AF65-F5344CB8AC3E}">
        <p14:creationId xmlns:p14="http://schemas.microsoft.com/office/powerpoint/2010/main" val="1816416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RAVI.PRAKASH2@FISERV.com</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51875-5652-9F64-F552-BAB2AB641A4A}"/>
              </a:ext>
            </a:extLst>
          </p:cNvPr>
          <p:cNvPicPr>
            <a:picLocks noChangeAspect="1"/>
          </p:cNvPicPr>
          <p:nvPr/>
        </p:nvPicPr>
        <p:blipFill>
          <a:blip r:embed="rId3"/>
          <a:stretch>
            <a:fillRect/>
          </a:stretch>
        </p:blipFill>
        <p:spPr>
          <a:xfrm>
            <a:off x="471343" y="634625"/>
            <a:ext cx="5624657" cy="2785646"/>
          </a:xfrm>
          <a:prstGeom prst="rect">
            <a:avLst/>
          </a:prstGeom>
        </p:spPr>
      </p:pic>
      <p:pic>
        <p:nvPicPr>
          <p:cNvPr id="5" name="Picture 4">
            <a:extLst>
              <a:ext uri="{FF2B5EF4-FFF2-40B4-BE49-F238E27FC236}">
                <a16:creationId xmlns:a16="http://schemas.microsoft.com/office/drawing/2014/main" id="{85457C62-4557-C909-0F63-4D7A56036902}"/>
              </a:ext>
            </a:extLst>
          </p:cNvPr>
          <p:cNvPicPr>
            <a:picLocks noChangeAspect="1"/>
          </p:cNvPicPr>
          <p:nvPr/>
        </p:nvPicPr>
        <p:blipFill>
          <a:blip r:embed="rId4"/>
          <a:stretch>
            <a:fillRect/>
          </a:stretch>
        </p:blipFill>
        <p:spPr>
          <a:xfrm>
            <a:off x="6567345" y="816351"/>
            <a:ext cx="5534348" cy="2422195"/>
          </a:xfrm>
          <a:prstGeom prst="rect">
            <a:avLst/>
          </a:prstGeom>
        </p:spPr>
      </p:pic>
      <p:pic>
        <p:nvPicPr>
          <p:cNvPr id="7" name="Picture 6">
            <a:extLst>
              <a:ext uri="{FF2B5EF4-FFF2-40B4-BE49-F238E27FC236}">
                <a16:creationId xmlns:a16="http://schemas.microsoft.com/office/drawing/2014/main" id="{70ED7EFA-C842-EE84-661B-F43A6C10EA32}"/>
              </a:ext>
            </a:extLst>
          </p:cNvPr>
          <p:cNvPicPr>
            <a:picLocks noChangeAspect="1"/>
          </p:cNvPicPr>
          <p:nvPr/>
        </p:nvPicPr>
        <p:blipFill>
          <a:blip r:embed="rId5"/>
          <a:stretch>
            <a:fillRect/>
          </a:stretch>
        </p:blipFill>
        <p:spPr>
          <a:xfrm>
            <a:off x="62145" y="3746376"/>
            <a:ext cx="6497926" cy="2865545"/>
          </a:xfrm>
          <a:prstGeom prst="rect">
            <a:avLst/>
          </a:prstGeom>
        </p:spPr>
      </p:pic>
      <p:pic>
        <p:nvPicPr>
          <p:cNvPr id="9" name="Picture 8">
            <a:extLst>
              <a:ext uri="{FF2B5EF4-FFF2-40B4-BE49-F238E27FC236}">
                <a16:creationId xmlns:a16="http://schemas.microsoft.com/office/drawing/2014/main" id="{E6E14C6F-920F-FAB9-A7B2-35A4DEA64B30}"/>
              </a:ext>
            </a:extLst>
          </p:cNvPr>
          <p:cNvPicPr>
            <a:picLocks noChangeAspect="1"/>
          </p:cNvPicPr>
          <p:nvPr/>
        </p:nvPicPr>
        <p:blipFill>
          <a:blip r:embed="rId6"/>
          <a:stretch>
            <a:fillRect/>
          </a:stretch>
        </p:blipFill>
        <p:spPr>
          <a:xfrm>
            <a:off x="6657652" y="3952932"/>
            <a:ext cx="5534348" cy="2548648"/>
          </a:xfrm>
          <a:prstGeom prst="rect">
            <a:avLst/>
          </a:prstGeom>
        </p:spPr>
      </p:pic>
    </p:spTree>
    <p:extLst>
      <p:ext uri="{BB962C8B-B14F-4D97-AF65-F5344CB8AC3E}">
        <p14:creationId xmlns:p14="http://schemas.microsoft.com/office/powerpoint/2010/main" val="81168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C32A5-EDBE-244A-D8B9-6DC264AF1E9C}"/>
              </a:ext>
            </a:extLst>
          </p:cNvPr>
          <p:cNvPicPr>
            <a:picLocks noChangeAspect="1"/>
          </p:cNvPicPr>
          <p:nvPr/>
        </p:nvPicPr>
        <p:blipFill>
          <a:blip r:embed="rId3"/>
          <a:stretch>
            <a:fillRect/>
          </a:stretch>
        </p:blipFill>
        <p:spPr>
          <a:xfrm>
            <a:off x="399496" y="642940"/>
            <a:ext cx="4740676" cy="3000138"/>
          </a:xfrm>
          <a:prstGeom prst="rect">
            <a:avLst/>
          </a:prstGeom>
        </p:spPr>
      </p:pic>
      <p:pic>
        <p:nvPicPr>
          <p:cNvPr id="5" name="Picture 4">
            <a:extLst>
              <a:ext uri="{FF2B5EF4-FFF2-40B4-BE49-F238E27FC236}">
                <a16:creationId xmlns:a16="http://schemas.microsoft.com/office/drawing/2014/main" id="{5CD2C7BA-A676-97D9-E075-86D3F01357A3}"/>
              </a:ext>
            </a:extLst>
          </p:cNvPr>
          <p:cNvPicPr>
            <a:picLocks noChangeAspect="1"/>
          </p:cNvPicPr>
          <p:nvPr/>
        </p:nvPicPr>
        <p:blipFill>
          <a:blip r:embed="rId4"/>
          <a:stretch>
            <a:fillRect/>
          </a:stretch>
        </p:blipFill>
        <p:spPr>
          <a:xfrm>
            <a:off x="5804138" y="834500"/>
            <a:ext cx="6387862" cy="2472339"/>
          </a:xfrm>
          <a:prstGeom prst="rect">
            <a:avLst/>
          </a:prstGeom>
        </p:spPr>
      </p:pic>
      <p:pic>
        <p:nvPicPr>
          <p:cNvPr id="7" name="Picture 6">
            <a:extLst>
              <a:ext uri="{FF2B5EF4-FFF2-40B4-BE49-F238E27FC236}">
                <a16:creationId xmlns:a16="http://schemas.microsoft.com/office/drawing/2014/main" id="{97385E5C-39ED-2266-E113-8E18303A2C98}"/>
              </a:ext>
            </a:extLst>
          </p:cNvPr>
          <p:cNvPicPr>
            <a:picLocks noChangeAspect="1"/>
          </p:cNvPicPr>
          <p:nvPr/>
        </p:nvPicPr>
        <p:blipFill>
          <a:blip r:embed="rId5"/>
          <a:stretch>
            <a:fillRect/>
          </a:stretch>
        </p:blipFill>
        <p:spPr>
          <a:xfrm>
            <a:off x="0" y="4030127"/>
            <a:ext cx="3861099" cy="1993373"/>
          </a:xfrm>
          <a:prstGeom prst="rect">
            <a:avLst/>
          </a:prstGeom>
        </p:spPr>
      </p:pic>
      <p:pic>
        <p:nvPicPr>
          <p:cNvPr id="9" name="Picture 8">
            <a:extLst>
              <a:ext uri="{FF2B5EF4-FFF2-40B4-BE49-F238E27FC236}">
                <a16:creationId xmlns:a16="http://schemas.microsoft.com/office/drawing/2014/main" id="{957C1814-E5BE-802C-78F8-0858F45FCEEE}"/>
              </a:ext>
            </a:extLst>
          </p:cNvPr>
          <p:cNvPicPr>
            <a:picLocks noChangeAspect="1"/>
          </p:cNvPicPr>
          <p:nvPr/>
        </p:nvPicPr>
        <p:blipFill>
          <a:blip r:embed="rId6"/>
          <a:stretch>
            <a:fillRect/>
          </a:stretch>
        </p:blipFill>
        <p:spPr>
          <a:xfrm>
            <a:off x="3953639" y="4103490"/>
            <a:ext cx="4602805" cy="1993372"/>
          </a:xfrm>
          <a:prstGeom prst="rect">
            <a:avLst/>
          </a:prstGeom>
        </p:spPr>
      </p:pic>
      <p:pic>
        <p:nvPicPr>
          <p:cNvPr id="11" name="Picture 10">
            <a:extLst>
              <a:ext uri="{FF2B5EF4-FFF2-40B4-BE49-F238E27FC236}">
                <a16:creationId xmlns:a16="http://schemas.microsoft.com/office/drawing/2014/main" id="{2F829E6C-C497-F4FD-38FB-6487688C20B2}"/>
              </a:ext>
            </a:extLst>
          </p:cNvPr>
          <p:cNvPicPr>
            <a:picLocks noChangeAspect="1"/>
          </p:cNvPicPr>
          <p:nvPr/>
        </p:nvPicPr>
        <p:blipFill>
          <a:blip r:embed="rId7"/>
          <a:stretch>
            <a:fillRect/>
          </a:stretch>
        </p:blipFill>
        <p:spPr>
          <a:xfrm>
            <a:off x="8556444" y="4305671"/>
            <a:ext cx="3635556" cy="1589010"/>
          </a:xfrm>
          <a:prstGeom prst="rect">
            <a:avLst/>
          </a:prstGeom>
        </p:spPr>
      </p:pic>
    </p:spTree>
    <p:extLst>
      <p:ext uri="{BB962C8B-B14F-4D97-AF65-F5344CB8AC3E}">
        <p14:creationId xmlns:p14="http://schemas.microsoft.com/office/powerpoint/2010/main" val="1452956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134564-9990-8EDF-CD22-B058BB2FA184}"/>
              </a:ext>
            </a:extLst>
          </p:cNvPr>
          <p:cNvSpPr txBox="1"/>
          <p:nvPr/>
        </p:nvSpPr>
        <p:spPr>
          <a:xfrm>
            <a:off x="304060" y="689784"/>
            <a:ext cx="6094520" cy="369332"/>
          </a:xfrm>
          <a:prstGeom prst="rect">
            <a:avLst/>
          </a:prstGeom>
          <a:noFill/>
        </p:spPr>
        <p:txBody>
          <a:bodyPr wrap="square">
            <a:spAutoFit/>
          </a:bodyPr>
          <a:lstStyle/>
          <a:p>
            <a:r>
              <a:rPr lang="en-US" dirty="0"/>
              <a:t>Step -1 Define the dependency interface and class </a:t>
            </a:r>
          </a:p>
        </p:txBody>
      </p:sp>
      <p:pic>
        <p:nvPicPr>
          <p:cNvPr id="5" name="Picture 4">
            <a:extLst>
              <a:ext uri="{FF2B5EF4-FFF2-40B4-BE49-F238E27FC236}">
                <a16:creationId xmlns:a16="http://schemas.microsoft.com/office/drawing/2014/main" id="{9170867F-1A94-80C8-79B2-1E2153C56148}"/>
              </a:ext>
            </a:extLst>
          </p:cNvPr>
          <p:cNvPicPr>
            <a:picLocks noChangeAspect="1"/>
          </p:cNvPicPr>
          <p:nvPr/>
        </p:nvPicPr>
        <p:blipFill>
          <a:blip r:embed="rId3"/>
          <a:stretch>
            <a:fillRect/>
          </a:stretch>
        </p:blipFill>
        <p:spPr>
          <a:xfrm>
            <a:off x="409944" y="1294290"/>
            <a:ext cx="3524250" cy="2209800"/>
          </a:xfrm>
          <a:prstGeom prst="rect">
            <a:avLst/>
          </a:prstGeom>
        </p:spPr>
      </p:pic>
      <p:pic>
        <p:nvPicPr>
          <p:cNvPr id="9" name="Picture 8">
            <a:extLst>
              <a:ext uri="{FF2B5EF4-FFF2-40B4-BE49-F238E27FC236}">
                <a16:creationId xmlns:a16="http://schemas.microsoft.com/office/drawing/2014/main" id="{614A1B23-2D9A-D60F-C12D-AFBB9A0440CF}"/>
              </a:ext>
            </a:extLst>
          </p:cNvPr>
          <p:cNvPicPr>
            <a:picLocks noChangeAspect="1"/>
          </p:cNvPicPr>
          <p:nvPr/>
        </p:nvPicPr>
        <p:blipFill>
          <a:blip r:embed="rId4"/>
          <a:stretch>
            <a:fillRect/>
          </a:stretch>
        </p:blipFill>
        <p:spPr>
          <a:xfrm>
            <a:off x="4150495" y="1437997"/>
            <a:ext cx="3695700" cy="1638300"/>
          </a:xfrm>
          <a:prstGeom prst="rect">
            <a:avLst/>
          </a:prstGeom>
        </p:spPr>
      </p:pic>
      <p:pic>
        <p:nvPicPr>
          <p:cNvPr id="11" name="Picture 10">
            <a:extLst>
              <a:ext uri="{FF2B5EF4-FFF2-40B4-BE49-F238E27FC236}">
                <a16:creationId xmlns:a16="http://schemas.microsoft.com/office/drawing/2014/main" id="{A89B2374-9B3B-2246-D301-911BFB65BCD0}"/>
              </a:ext>
            </a:extLst>
          </p:cNvPr>
          <p:cNvPicPr>
            <a:picLocks noChangeAspect="1"/>
          </p:cNvPicPr>
          <p:nvPr/>
        </p:nvPicPr>
        <p:blipFill>
          <a:blip r:embed="rId5"/>
          <a:stretch>
            <a:fillRect/>
          </a:stretch>
        </p:blipFill>
        <p:spPr>
          <a:xfrm>
            <a:off x="7972148" y="1437997"/>
            <a:ext cx="4141386" cy="1953885"/>
          </a:xfrm>
          <a:prstGeom prst="rect">
            <a:avLst/>
          </a:prstGeom>
        </p:spPr>
      </p:pic>
      <p:pic>
        <p:nvPicPr>
          <p:cNvPr id="13" name="Picture 12">
            <a:extLst>
              <a:ext uri="{FF2B5EF4-FFF2-40B4-BE49-F238E27FC236}">
                <a16:creationId xmlns:a16="http://schemas.microsoft.com/office/drawing/2014/main" id="{3FF7736B-A79C-ADAD-8151-CA4DAECD806E}"/>
              </a:ext>
            </a:extLst>
          </p:cNvPr>
          <p:cNvPicPr>
            <a:picLocks noChangeAspect="1"/>
          </p:cNvPicPr>
          <p:nvPr/>
        </p:nvPicPr>
        <p:blipFill>
          <a:blip r:embed="rId6"/>
          <a:stretch>
            <a:fillRect/>
          </a:stretch>
        </p:blipFill>
        <p:spPr>
          <a:xfrm>
            <a:off x="3773009" y="3534900"/>
            <a:ext cx="5323411" cy="3323099"/>
          </a:xfrm>
          <a:prstGeom prst="rect">
            <a:avLst/>
          </a:prstGeom>
        </p:spPr>
      </p:pic>
    </p:spTree>
    <p:extLst>
      <p:ext uri="{BB962C8B-B14F-4D97-AF65-F5344CB8AC3E}">
        <p14:creationId xmlns:p14="http://schemas.microsoft.com/office/powerpoint/2010/main" val="3467264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547940-2781-0144-4F58-A1D7B29FA91C}"/>
              </a:ext>
            </a:extLst>
          </p:cNvPr>
          <p:cNvSpPr txBox="1"/>
          <p:nvPr/>
        </p:nvSpPr>
        <p:spPr>
          <a:xfrm>
            <a:off x="463858" y="743050"/>
            <a:ext cx="6094520" cy="369332"/>
          </a:xfrm>
          <a:prstGeom prst="rect">
            <a:avLst/>
          </a:prstGeom>
          <a:noFill/>
        </p:spPr>
        <p:txBody>
          <a:bodyPr wrap="square">
            <a:spAutoFit/>
          </a:bodyPr>
          <a:lstStyle/>
          <a:p>
            <a:r>
              <a:rPr lang="en-US" dirty="0"/>
              <a:t>Step -2 Create constructor in your class for injection </a:t>
            </a:r>
          </a:p>
        </p:txBody>
      </p:sp>
      <p:pic>
        <p:nvPicPr>
          <p:cNvPr id="5" name="Picture 4">
            <a:extLst>
              <a:ext uri="{FF2B5EF4-FFF2-40B4-BE49-F238E27FC236}">
                <a16:creationId xmlns:a16="http://schemas.microsoft.com/office/drawing/2014/main" id="{70E363F6-2EE6-7685-8F7C-210AD1811AE2}"/>
              </a:ext>
            </a:extLst>
          </p:cNvPr>
          <p:cNvPicPr>
            <a:picLocks noChangeAspect="1"/>
          </p:cNvPicPr>
          <p:nvPr/>
        </p:nvPicPr>
        <p:blipFill>
          <a:blip r:embed="rId3"/>
          <a:stretch>
            <a:fillRect/>
          </a:stretch>
        </p:blipFill>
        <p:spPr>
          <a:xfrm>
            <a:off x="381461" y="1207825"/>
            <a:ext cx="4394725" cy="3639279"/>
          </a:xfrm>
          <a:prstGeom prst="rect">
            <a:avLst/>
          </a:prstGeom>
        </p:spPr>
      </p:pic>
      <p:pic>
        <p:nvPicPr>
          <p:cNvPr id="7" name="Picture 6">
            <a:extLst>
              <a:ext uri="{FF2B5EF4-FFF2-40B4-BE49-F238E27FC236}">
                <a16:creationId xmlns:a16="http://schemas.microsoft.com/office/drawing/2014/main" id="{F6ECA4B9-65CD-FCD6-0B9D-20C79A631242}"/>
              </a:ext>
            </a:extLst>
          </p:cNvPr>
          <p:cNvPicPr>
            <a:picLocks noChangeAspect="1"/>
          </p:cNvPicPr>
          <p:nvPr/>
        </p:nvPicPr>
        <p:blipFill>
          <a:blip r:embed="rId4"/>
          <a:stretch>
            <a:fillRect/>
          </a:stretch>
        </p:blipFill>
        <p:spPr>
          <a:xfrm>
            <a:off x="5037661" y="1207825"/>
            <a:ext cx="4105275" cy="971550"/>
          </a:xfrm>
          <a:prstGeom prst="rect">
            <a:avLst/>
          </a:prstGeom>
        </p:spPr>
      </p:pic>
    </p:spTree>
    <p:extLst>
      <p:ext uri="{BB962C8B-B14F-4D97-AF65-F5344CB8AC3E}">
        <p14:creationId xmlns:p14="http://schemas.microsoft.com/office/powerpoint/2010/main" val="234518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82C52D-B04F-9CD8-5FC9-AA1D31C6BC0B}"/>
              </a:ext>
            </a:extLst>
          </p:cNvPr>
          <p:cNvSpPr txBox="1"/>
          <p:nvPr/>
        </p:nvSpPr>
        <p:spPr>
          <a:xfrm>
            <a:off x="410591" y="799860"/>
            <a:ext cx="7091039" cy="369332"/>
          </a:xfrm>
          <a:prstGeom prst="rect">
            <a:avLst/>
          </a:prstGeom>
          <a:noFill/>
        </p:spPr>
        <p:txBody>
          <a:bodyPr wrap="square">
            <a:spAutoFit/>
          </a:bodyPr>
          <a:lstStyle/>
          <a:p>
            <a:r>
              <a:rPr lang="en-US" dirty="0"/>
              <a:t>Step -3 Configure dependency injection with @Autowired annotation </a:t>
            </a:r>
          </a:p>
        </p:txBody>
      </p:sp>
      <p:pic>
        <p:nvPicPr>
          <p:cNvPr id="5" name="Picture 4">
            <a:extLst>
              <a:ext uri="{FF2B5EF4-FFF2-40B4-BE49-F238E27FC236}">
                <a16:creationId xmlns:a16="http://schemas.microsoft.com/office/drawing/2014/main" id="{E0F67988-75ED-7058-6D22-843B815EA2BA}"/>
              </a:ext>
            </a:extLst>
          </p:cNvPr>
          <p:cNvPicPr>
            <a:picLocks noChangeAspect="1"/>
          </p:cNvPicPr>
          <p:nvPr/>
        </p:nvPicPr>
        <p:blipFill>
          <a:blip r:embed="rId3"/>
          <a:stretch>
            <a:fillRect/>
          </a:stretch>
        </p:blipFill>
        <p:spPr>
          <a:xfrm>
            <a:off x="1066568" y="1116771"/>
            <a:ext cx="4810449" cy="3963693"/>
          </a:xfrm>
          <a:prstGeom prst="rect">
            <a:avLst/>
          </a:prstGeom>
        </p:spPr>
      </p:pic>
      <p:pic>
        <p:nvPicPr>
          <p:cNvPr id="7" name="Picture 6">
            <a:extLst>
              <a:ext uri="{FF2B5EF4-FFF2-40B4-BE49-F238E27FC236}">
                <a16:creationId xmlns:a16="http://schemas.microsoft.com/office/drawing/2014/main" id="{13CF90E3-0FAC-BA7A-2906-5BFD32B62C1B}"/>
              </a:ext>
            </a:extLst>
          </p:cNvPr>
          <p:cNvPicPr>
            <a:picLocks noChangeAspect="1"/>
          </p:cNvPicPr>
          <p:nvPr/>
        </p:nvPicPr>
        <p:blipFill>
          <a:blip r:embed="rId4"/>
          <a:stretch>
            <a:fillRect/>
          </a:stretch>
        </p:blipFill>
        <p:spPr>
          <a:xfrm>
            <a:off x="6451105" y="1534109"/>
            <a:ext cx="4229100" cy="1266825"/>
          </a:xfrm>
          <a:prstGeom prst="rect">
            <a:avLst/>
          </a:prstGeom>
        </p:spPr>
      </p:pic>
      <p:pic>
        <p:nvPicPr>
          <p:cNvPr id="9" name="Picture 8">
            <a:extLst>
              <a:ext uri="{FF2B5EF4-FFF2-40B4-BE49-F238E27FC236}">
                <a16:creationId xmlns:a16="http://schemas.microsoft.com/office/drawing/2014/main" id="{EB68ECB2-9ACC-67A5-AB3F-7F3987AC856F}"/>
              </a:ext>
            </a:extLst>
          </p:cNvPr>
          <p:cNvPicPr>
            <a:picLocks noChangeAspect="1"/>
          </p:cNvPicPr>
          <p:nvPr/>
        </p:nvPicPr>
        <p:blipFill>
          <a:blip r:embed="rId5"/>
          <a:stretch>
            <a:fillRect/>
          </a:stretch>
        </p:blipFill>
        <p:spPr>
          <a:xfrm>
            <a:off x="2014537" y="5191125"/>
            <a:ext cx="8162925" cy="1666875"/>
          </a:xfrm>
          <a:prstGeom prst="rect">
            <a:avLst/>
          </a:prstGeom>
        </p:spPr>
      </p:pic>
    </p:spTree>
    <p:extLst>
      <p:ext uri="{BB962C8B-B14F-4D97-AF65-F5344CB8AC3E}">
        <p14:creationId xmlns:p14="http://schemas.microsoft.com/office/powerpoint/2010/main" val="3340140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6C0B9-5A07-3BC3-2D0C-621E2A77BD29}"/>
              </a:ext>
            </a:extLst>
          </p:cNvPr>
          <p:cNvPicPr>
            <a:picLocks noChangeAspect="1"/>
          </p:cNvPicPr>
          <p:nvPr/>
        </p:nvPicPr>
        <p:blipFill>
          <a:blip r:embed="rId3"/>
          <a:stretch>
            <a:fillRect/>
          </a:stretch>
        </p:blipFill>
        <p:spPr>
          <a:xfrm>
            <a:off x="167612" y="767154"/>
            <a:ext cx="6313087" cy="3553611"/>
          </a:xfrm>
          <a:prstGeom prst="rect">
            <a:avLst/>
          </a:prstGeom>
        </p:spPr>
      </p:pic>
      <p:pic>
        <p:nvPicPr>
          <p:cNvPr id="5" name="Picture 4">
            <a:extLst>
              <a:ext uri="{FF2B5EF4-FFF2-40B4-BE49-F238E27FC236}">
                <a16:creationId xmlns:a16="http://schemas.microsoft.com/office/drawing/2014/main" id="{4764D7B7-B1D5-5793-8F95-44AC9C8D251B}"/>
              </a:ext>
            </a:extLst>
          </p:cNvPr>
          <p:cNvPicPr>
            <a:picLocks noChangeAspect="1"/>
          </p:cNvPicPr>
          <p:nvPr/>
        </p:nvPicPr>
        <p:blipFill>
          <a:blip r:embed="rId4"/>
          <a:stretch>
            <a:fillRect/>
          </a:stretch>
        </p:blipFill>
        <p:spPr>
          <a:xfrm>
            <a:off x="6668333" y="1144710"/>
            <a:ext cx="4057650" cy="733425"/>
          </a:xfrm>
          <a:prstGeom prst="rect">
            <a:avLst/>
          </a:prstGeom>
        </p:spPr>
      </p:pic>
    </p:spTree>
    <p:extLst>
      <p:ext uri="{BB962C8B-B14F-4D97-AF65-F5344CB8AC3E}">
        <p14:creationId xmlns:p14="http://schemas.microsoft.com/office/powerpoint/2010/main" val="225925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C2C29E-1011-A0A4-FBE3-6E1DF8DFEEC4}"/>
              </a:ext>
            </a:extLst>
          </p:cNvPr>
          <p:cNvSpPr txBox="1"/>
          <p:nvPr/>
        </p:nvSpPr>
        <p:spPr>
          <a:xfrm>
            <a:off x="4855684" y="581006"/>
            <a:ext cx="6097836" cy="369332"/>
          </a:xfrm>
          <a:prstGeom prst="rect">
            <a:avLst/>
          </a:prstGeom>
          <a:noFill/>
        </p:spPr>
        <p:txBody>
          <a:bodyPr wrap="square">
            <a:spAutoFit/>
          </a:bodyPr>
          <a:lstStyle/>
          <a:p>
            <a:r>
              <a:rPr lang="en-US" dirty="0"/>
              <a:t>Setter Injection</a:t>
            </a:r>
          </a:p>
        </p:txBody>
      </p:sp>
      <p:pic>
        <p:nvPicPr>
          <p:cNvPr id="5" name="Picture 4">
            <a:extLst>
              <a:ext uri="{FF2B5EF4-FFF2-40B4-BE49-F238E27FC236}">
                <a16:creationId xmlns:a16="http://schemas.microsoft.com/office/drawing/2014/main" id="{6DC82BFB-89C2-DF53-2B62-59377DCB7014}"/>
              </a:ext>
            </a:extLst>
          </p:cNvPr>
          <p:cNvPicPr>
            <a:picLocks noChangeAspect="1"/>
          </p:cNvPicPr>
          <p:nvPr/>
        </p:nvPicPr>
        <p:blipFill>
          <a:blip r:embed="rId3"/>
          <a:stretch>
            <a:fillRect/>
          </a:stretch>
        </p:blipFill>
        <p:spPr>
          <a:xfrm>
            <a:off x="2803219" y="1035298"/>
            <a:ext cx="5924550" cy="1438275"/>
          </a:xfrm>
          <a:prstGeom prst="rect">
            <a:avLst/>
          </a:prstGeom>
        </p:spPr>
      </p:pic>
      <p:pic>
        <p:nvPicPr>
          <p:cNvPr id="7" name="Picture 6">
            <a:extLst>
              <a:ext uri="{FF2B5EF4-FFF2-40B4-BE49-F238E27FC236}">
                <a16:creationId xmlns:a16="http://schemas.microsoft.com/office/drawing/2014/main" id="{DD779C73-11AA-559F-442F-232F54608968}"/>
              </a:ext>
            </a:extLst>
          </p:cNvPr>
          <p:cNvPicPr>
            <a:picLocks noChangeAspect="1"/>
          </p:cNvPicPr>
          <p:nvPr/>
        </p:nvPicPr>
        <p:blipFill>
          <a:blip r:embed="rId4"/>
          <a:stretch>
            <a:fillRect/>
          </a:stretch>
        </p:blipFill>
        <p:spPr>
          <a:xfrm>
            <a:off x="0" y="2602315"/>
            <a:ext cx="6080765" cy="2772829"/>
          </a:xfrm>
          <a:prstGeom prst="rect">
            <a:avLst/>
          </a:prstGeom>
        </p:spPr>
      </p:pic>
      <p:pic>
        <p:nvPicPr>
          <p:cNvPr id="9" name="Picture 8">
            <a:extLst>
              <a:ext uri="{FF2B5EF4-FFF2-40B4-BE49-F238E27FC236}">
                <a16:creationId xmlns:a16="http://schemas.microsoft.com/office/drawing/2014/main" id="{1AD6A955-A32B-0B3C-95FD-F11A675114C2}"/>
              </a:ext>
            </a:extLst>
          </p:cNvPr>
          <p:cNvPicPr>
            <a:picLocks noChangeAspect="1"/>
          </p:cNvPicPr>
          <p:nvPr/>
        </p:nvPicPr>
        <p:blipFill>
          <a:blip r:embed="rId5"/>
          <a:stretch>
            <a:fillRect/>
          </a:stretch>
        </p:blipFill>
        <p:spPr>
          <a:xfrm>
            <a:off x="5112171" y="4613178"/>
            <a:ext cx="7079829" cy="2419047"/>
          </a:xfrm>
          <a:prstGeom prst="rect">
            <a:avLst/>
          </a:prstGeom>
        </p:spPr>
      </p:pic>
    </p:spTree>
    <p:extLst>
      <p:ext uri="{BB962C8B-B14F-4D97-AF65-F5344CB8AC3E}">
        <p14:creationId xmlns:p14="http://schemas.microsoft.com/office/powerpoint/2010/main" val="577130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2DFDFD-C21F-61CA-25FC-C909B7B55ADB}"/>
              </a:ext>
            </a:extLst>
          </p:cNvPr>
          <p:cNvPicPr>
            <a:picLocks noChangeAspect="1"/>
          </p:cNvPicPr>
          <p:nvPr/>
        </p:nvPicPr>
        <p:blipFill>
          <a:blip r:embed="rId3"/>
          <a:stretch>
            <a:fillRect/>
          </a:stretch>
        </p:blipFill>
        <p:spPr>
          <a:xfrm>
            <a:off x="2659082" y="584727"/>
            <a:ext cx="6319665" cy="3245378"/>
          </a:xfrm>
          <a:prstGeom prst="rect">
            <a:avLst/>
          </a:prstGeom>
        </p:spPr>
      </p:pic>
      <p:pic>
        <p:nvPicPr>
          <p:cNvPr id="5" name="Picture 4">
            <a:extLst>
              <a:ext uri="{FF2B5EF4-FFF2-40B4-BE49-F238E27FC236}">
                <a16:creationId xmlns:a16="http://schemas.microsoft.com/office/drawing/2014/main" id="{FD5BB19A-323A-C54D-743C-ACC2C0DFD55D}"/>
              </a:ext>
            </a:extLst>
          </p:cNvPr>
          <p:cNvPicPr>
            <a:picLocks noChangeAspect="1"/>
          </p:cNvPicPr>
          <p:nvPr/>
        </p:nvPicPr>
        <p:blipFill>
          <a:blip r:embed="rId4"/>
          <a:stretch>
            <a:fillRect/>
          </a:stretch>
        </p:blipFill>
        <p:spPr>
          <a:xfrm>
            <a:off x="2787268" y="3865402"/>
            <a:ext cx="5727657" cy="2992598"/>
          </a:xfrm>
          <a:prstGeom prst="rect">
            <a:avLst/>
          </a:prstGeom>
        </p:spPr>
      </p:pic>
    </p:spTree>
    <p:extLst>
      <p:ext uri="{BB962C8B-B14F-4D97-AF65-F5344CB8AC3E}">
        <p14:creationId xmlns:p14="http://schemas.microsoft.com/office/powerpoint/2010/main" val="364384159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180d06e4-a44d-42a9-abe2-9bd0f71c347d" origin="userSelected"/>
</file>

<file path=customXml/itemProps1.xml><?xml version="1.0" encoding="utf-8"?>
<ds:datastoreItem xmlns:ds="http://schemas.openxmlformats.org/officeDocument/2006/customXml" ds:itemID="{2E35E565-B4E7-4B3F-9B93-553F4A1EBF1A}">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Tech design</Template>
  <TotalTime>437</TotalTime>
  <Words>1192</Words>
  <Application>Microsoft Office PowerPoint</Application>
  <PresentationFormat>Widescreen</PresentationFormat>
  <Paragraphs>179</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Gill Sans MT</vt:lpstr>
      <vt:lpstr>udemy sans</vt:lpstr>
      <vt:lpstr>Wingdings 2</vt:lpstr>
      <vt:lpstr>Dividend</vt:lpstr>
      <vt:lpstr>DEPENDENCY INJECTION WITH JAVA ANNOTATIONS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DEPENDENCY INJECTION WITH JAVA ANNOTATIONS</dc:title>
  <dc:creator>Prakash, Ravi (Chennai)</dc:creator>
  <dc:description> _x000d_
 _x000d_
 _x000d_
 _x000d_
                                           @2020 Fiserv Inc, or its affiliates   |   </dc:description>
  <cp:lastModifiedBy>Prakash, Ravi (Chennai)</cp:lastModifiedBy>
  <cp:revision>15</cp:revision>
  <dcterms:created xsi:type="dcterms:W3CDTF">2023-02-28T07:41:53Z</dcterms:created>
  <dcterms:modified xsi:type="dcterms:W3CDTF">2023-03-01T07:36:32Z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f4d90bb5-30dd-4ff1-88f4-ee3c70403eec</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PunGyNAicpGdeg/fUjAxIlamHh2ckE0W</vt:lpwstr>
  </property>
</Properties>
</file>